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sldIdLst>
    <p:sldId id="256" r:id="rId2"/>
    <p:sldId id="276" r:id="rId3"/>
    <p:sldId id="259" r:id="rId4"/>
    <p:sldId id="260" r:id="rId5"/>
    <p:sldId id="261" r:id="rId6"/>
    <p:sldId id="304" r:id="rId7"/>
    <p:sldId id="303" r:id="rId8"/>
    <p:sldId id="263" r:id="rId9"/>
    <p:sldId id="264" r:id="rId10"/>
    <p:sldId id="325" r:id="rId11"/>
    <p:sldId id="323" r:id="rId12"/>
    <p:sldId id="324" r:id="rId13"/>
    <p:sldId id="271" r:id="rId14"/>
    <p:sldId id="272" r:id="rId15"/>
    <p:sldId id="274" r:id="rId16"/>
    <p:sldId id="275" r:id="rId17"/>
  </p:sldIdLst>
  <p:sldSz cx="9144000" cy="6858000" type="screen4x3"/>
  <p:notesSz cx="6797675"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4" autoAdjust="0"/>
    <p:restoredTop sz="94660"/>
  </p:normalViewPr>
  <p:slideViewPr>
    <p:cSldViewPr>
      <p:cViewPr varScale="1">
        <p:scale>
          <a:sx n="69" d="100"/>
          <a:sy n="69" d="100"/>
        </p:scale>
        <p:origin x="139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1" y="1"/>
            <a:ext cx="2945659" cy="496332"/>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0444" y="1"/>
            <a:ext cx="2945659" cy="496332"/>
          </a:xfrm>
          <a:prstGeom prst="rect">
            <a:avLst/>
          </a:prstGeom>
        </p:spPr>
        <p:txBody>
          <a:bodyPr vert="horz" lIns="91440" tIns="45720" rIns="91440" bIns="45720" rtlCol="0"/>
          <a:lstStyle>
            <a:lvl1pPr algn="r">
              <a:defRPr sz="1200"/>
            </a:lvl1pPr>
          </a:lstStyle>
          <a:p>
            <a:fld id="{5E11C1D6-217B-4877-B2BF-5B0D99AFF8EA}" type="datetimeFigureOut">
              <a:rPr lang="tr-TR" smtClean="0"/>
              <a:pPr/>
              <a:t>25.10.2023</a:t>
            </a:fld>
            <a:endParaRPr lang="tr-TR"/>
          </a:p>
        </p:txBody>
      </p:sp>
      <p:sp>
        <p:nvSpPr>
          <p:cNvPr id="4" name="Slayt Görüntüsü Yer Tutucus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0444" y="9428584"/>
            <a:ext cx="2945659" cy="496332"/>
          </a:xfrm>
          <a:prstGeom prst="rect">
            <a:avLst/>
          </a:prstGeom>
        </p:spPr>
        <p:txBody>
          <a:bodyPr vert="horz" lIns="91440" tIns="45720" rIns="91440" bIns="45720" rtlCol="0" anchor="b"/>
          <a:lstStyle>
            <a:lvl1pPr algn="r">
              <a:defRPr sz="1200"/>
            </a:lvl1pPr>
          </a:lstStyle>
          <a:p>
            <a:fld id="{74A2C2E1-45B6-4DF1-97A1-21D6EA450EBA}" type="slidenum">
              <a:rPr lang="tr-TR" smtClean="0"/>
              <a:pPr/>
              <a:t>‹#›</a:t>
            </a:fld>
            <a:endParaRPr lang="tr-TR"/>
          </a:p>
        </p:txBody>
      </p:sp>
    </p:spTree>
    <p:extLst>
      <p:ext uri="{BB962C8B-B14F-4D97-AF65-F5344CB8AC3E}">
        <p14:creationId xmlns:p14="http://schemas.microsoft.com/office/powerpoint/2010/main" val="1853611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4A2C2E1-45B6-4DF1-97A1-21D6EA450EBA}" type="slidenum">
              <a:rPr lang="tr-TR" smtClean="0"/>
              <a:pPr/>
              <a:t>1</a:t>
            </a:fld>
            <a:endParaRPr lang="tr-TR" dirty="0"/>
          </a:p>
        </p:txBody>
      </p:sp>
    </p:spTree>
    <p:extLst>
      <p:ext uri="{BB962C8B-B14F-4D97-AF65-F5344CB8AC3E}">
        <p14:creationId xmlns:p14="http://schemas.microsoft.com/office/powerpoint/2010/main" val="1869822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tr-TR" smtClean="0"/>
              <a:t>Asıl başlık stili için tıklatın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9F43853-CEB5-4FF9-ABDE-878DD2FED613}" type="datetime1">
              <a:rPr lang="tr-TR" smtClean="0"/>
              <a:t>25.10.2023</a:t>
            </a:fld>
            <a:endParaRPr lang="tr-TR" dirty="0"/>
          </a:p>
        </p:txBody>
      </p:sp>
      <p:sp>
        <p:nvSpPr>
          <p:cNvPr id="5" name="Footer Placeholder 4"/>
          <p:cNvSpPr>
            <a:spLocks noGrp="1"/>
          </p:cNvSpPr>
          <p:nvPr>
            <p:ph type="ftr" sz="quarter" idx="11"/>
          </p:nvPr>
        </p:nvSpPr>
        <p:spPr>
          <a:xfrm>
            <a:off x="1174044" y="5357592"/>
            <a:ext cx="5034845" cy="365125"/>
          </a:xfrm>
        </p:spPr>
        <p:txBody>
          <a:bodyPr/>
          <a:lstStyle/>
          <a:p>
            <a:endParaRPr lang="tr-TR"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DA8267A-487C-4B1B-84DD-52F9CAED0F87}" type="slidenum">
              <a:rPr lang="tr-TR" smtClean="0"/>
              <a:pPr/>
              <a:t>‹#›</a:t>
            </a:fld>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2D39DFB-7F67-42D7-A7CB-B41056F5F779}" type="datetime1">
              <a:rPr lang="tr-TR" smtClean="0"/>
              <a:t>25.10.2023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E403B7D0-A969-4375-8FE1-82A3D344DC8B}" type="datetime1">
              <a:rPr lang="tr-TR" smtClean="0"/>
              <a:t>25.10.2023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F1B58CC-6C67-457E-B08C-3A88E3F23A01}" type="datetime1">
              <a:rPr lang="tr-TR" smtClean="0"/>
              <a:t>25.10.2023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6F00FA4E-D350-4124-8DA9-C6EAC7C7B6E2}" type="datetime1">
              <a:rPr lang="tr-TR" smtClean="0"/>
              <a:t>25.10.2023</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5F71FC9E-26AB-4D64-AC20-940D921F80FE}" type="datetime1">
              <a:rPr lang="tr-TR" smtClean="0"/>
              <a:t>25.10.2023</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CDA8267A-487C-4B1B-84DD-52F9CAED0F87}" type="slidenum">
              <a:rPr lang="tr-TR" smtClean="0"/>
              <a:pPr/>
              <a:t>‹#›</a:t>
            </a:fld>
            <a:endParaRPr lang="tr-TR" dirty="0"/>
          </a:p>
        </p:txBody>
      </p:sp>
      <p:sp>
        <p:nvSpPr>
          <p:cNvPr id="9" name="Content Placeholder 8"/>
          <p:cNvSpPr>
            <a:spLocks noGrp="1"/>
          </p:cNvSpPr>
          <p:nvPr>
            <p:ph sz="quarter" idx="13"/>
          </p:nvPr>
        </p:nvSpPr>
        <p:spPr>
          <a:xfrm>
            <a:off x="1298448" y="2121407"/>
            <a:ext cx="3200400" cy="360273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8788A5ED-6460-4856-BB6B-D1AE3F529580}" type="datetime1">
              <a:rPr lang="tr-TR" smtClean="0"/>
              <a:t>25.10.2023</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CDA8267A-487C-4B1B-84DD-52F9CAED0F87}" type="slidenum">
              <a:rPr lang="tr-TR" smtClean="0"/>
              <a:pPr/>
              <a:t>‹#›</a:t>
            </a:fld>
            <a:endParaRPr lang="tr-TR" dirty="0"/>
          </a:p>
        </p:txBody>
      </p:sp>
      <p:sp>
        <p:nvSpPr>
          <p:cNvPr id="11" name="Content Placeholder 10"/>
          <p:cNvSpPr>
            <a:spLocks noGrp="1"/>
          </p:cNvSpPr>
          <p:nvPr>
            <p:ph sz="quarter" idx="13"/>
          </p:nvPr>
        </p:nvSpPr>
        <p:spPr>
          <a:xfrm>
            <a:off x="1298448" y="2944368"/>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D9B79724-62E0-4567-99C2-38A6BE40EA4D}" type="datetime1">
              <a:rPr lang="tr-TR" smtClean="0"/>
              <a:t>25.10.2023</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02606-52BF-4AE2-8D1D-9499B5C07B18}" type="datetime1">
              <a:rPr lang="tr-TR" smtClean="0"/>
              <a:t>25.10.2023</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CDA8267A-487C-4B1B-84DD-52F9CAED0F87}" type="slidenum">
              <a:rPr lang="tr-TR" smtClean="0"/>
              <a:pPr/>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tr-TR" smtClean="0"/>
              <a:t>Asıl başlık stili için tıklatın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1698" y="5885672"/>
            <a:ext cx="1213821" cy="365125"/>
          </a:xfrm>
        </p:spPr>
        <p:txBody>
          <a:bodyPr/>
          <a:lstStyle/>
          <a:p>
            <a:fld id="{4798ADCD-6E36-4FEF-BD78-DB5FA22D09AD}" type="datetime1">
              <a:rPr lang="tr-TR" smtClean="0"/>
              <a:t>25.10.2023</a:t>
            </a:fld>
            <a:endParaRPr lang="tr-TR" dirty="0"/>
          </a:p>
        </p:txBody>
      </p:sp>
      <p:sp>
        <p:nvSpPr>
          <p:cNvPr id="6" name="Footer Placeholder 5"/>
          <p:cNvSpPr>
            <a:spLocks noGrp="1"/>
          </p:cNvSpPr>
          <p:nvPr>
            <p:ph type="ftr" sz="quarter" idx="11"/>
          </p:nvPr>
        </p:nvSpPr>
        <p:spPr>
          <a:xfrm rot="-60000">
            <a:off x="914554" y="5829261"/>
            <a:ext cx="3522607" cy="365125"/>
          </a:xfrm>
        </p:spPr>
        <p:txBody>
          <a:bodyPr/>
          <a:lstStyle/>
          <a:p>
            <a:endParaRPr lang="tr-TR" dirty="0"/>
          </a:p>
        </p:txBody>
      </p:sp>
      <p:sp>
        <p:nvSpPr>
          <p:cNvPr id="7" name="Slide Number Placeholder 6"/>
          <p:cNvSpPr>
            <a:spLocks noGrp="1"/>
          </p:cNvSpPr>
          <p:nvPr>
            <p:ph type="sldNum" sz="quarter" idx="12"/>
          </p:nvPr>
        </p:nvSpPr>
        <p:spPr>
          <a:xfrm rot="60000">
            <a:off x="7557313" y="5896961"/>
            <a:ext cx="554023" cy="365125"/>
          </a:xfrm>
        </p:spPr>
        <p:txBody>
          <a:bodyPr/>
          <a:lstStyle/>
          <a:p>
            <a:fld id="{CDA8267A-487C-4B1B-84DD-52F9CAED0F87}" type="slidenum">
              <a:rPr lang="tr-TR" smtClean="0"/>
              <a:pPr/>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rot="60000">
            <a:off x="6345936" y="5888737"/>
            <a:ext cx="1213821" cy="365125"/>
          </a:xfrm>
        </p:spPr>
        <p:txBody>
          <a:bodyPr/>
          <a:lstStyle/>
          <a:p>
            <a:fld id="{134638DE-1EBE-42FD-A716-CF4B0A339771}" type="datetime1">
              <a:rPr lang="tr-TR" smtClean="0"/>
              <a:t>25.10.2023</a:t>
            </a:fld>
            <a:endParaRPr lang="tr-TR" dirty="0"/>
          </a:p>
        </p:txBody>
      </p:sp>
      <p:sp>
        <p:nvSpPr>
          <p:cNvPr id="6" name="Footer Placeholder 5"/>
          <p:cNvSpPr>
            <a:spLocks noGrp="1"/>
          </p:cNvSpPr>
          <p:nvPr>
            <p:ph type="ftr" sz="quarter" idx="11"/>
          </p:nvPr>
        </p:nvSpPr>
        <p:spPr>
          <a:xfrm rot="-60000">
            <a:off x="914569" y="5831037"/>
            <a:ext cx="3319043" cy="365125"/>
          </a:xfrm>
        </p:spPr>
        <p:txBody>
          <a:bodyPr/>
          <a:lstStyle/>
          <a:p>
            <a:endParaRPr lang="tr-TR" dirty="0"/>
          </a:p>
        </p:txBody>
      </p:sp>
      <p:sp>
        <p:nvSpPr>
          <p:cNvPr id="7" name="Slide Number Placeholder 6"/>
          <p:cNvSpPr>
            <a:spLocks noGrp="1"/>
          </p:cNvSpPr>
          <p:nvPr>
            <p:ph type="sldNum" sz="quarter" idx="12"/>
          </p:nvPr>
        </p:nvSpPr>
        <p:spPr>
          <a:xfrm rot="60000">
            <a:off x="7562089" y="5900026"/>
            <a:ext cx="554023" cy="365125"/>
          </a:xfrm>
        </p:spPr>
        <p:txBody>
          <a:bodyPr/>
          <a:lstStyle/>
          <a:p>
            <a:fld id="{CDA8267A-487C-4B1B-84DD-52F9CAED0F87}" type="slidenum">
              <a:rPr lang="tr-TR" smtClean="0"/>
              <a:pPr/>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ADA8C7B-1FB0-4057-8DE9-266F4EC14F7B}" type="datetime1">
              <a:rPr lang="tr-TR" smtClean="0"/>
              <a:t>25.10.2023</a:t>
            </a:fld>
            <a:endParaRPr lang="tr-TR"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tr-TR"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DA8267A-487C-4B1B-84DD-52F9CAED0F87}" type="slidenum">
              <a:rPr lang="tr-TR" smtClean="0"/>
              <a:pPr/>
              <a:t>‹#›</a:t>
            </a:fld>
            <a:endParaRPr lang="tr-TR"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71600" y="1772816"/>
            <a:ext cx="7200800" cy="3312368"/>
          </a:xfrm>
        </p:spPr>
        <p:txBody>
          <a:bodyPr>
            <a:noAutofit/>
          </a:bodyPr>
          <a:lstStyle/>
          <a:p>
            <a:pPr algn="ctr"/>
            <a:r>
              <a:rPr lang="tr-TR" sz="3200" dirty="0" smtClean="0">
                <a:solidFill>
                  <a:schemeClr val="tx2">
                    <a:lumMod val="75000"/>
                  </a:schemeClr>
                </a:solidFill>
                <a:latin typeface="Algerian" panose="04020705040A02060702" pitchFamily="82" charset="0"/>
                <a:cs typeface="Arial" panose="020B0604020202020204" pitchFamily="34" charset="0"/>
              </a:rPr>
              <a:t/>
            </a:r>
            <a:br>
              <a:rPr lang="tr-TR" sz="3200" dirty="0" smtClean="0">
                <a:solidFill>
                  <a:schemeClr val="tx2">
                    <a:lumMod val="75000"/>
                  </a:schemeClr>
                </a:solidFill>
                <a:latin typeface="Algerian" panose="04020705040A02060702" pitchFamily="82" charset="0"/>
                <a:cs typeface="Arial" panose="020B0604020202020204" pitchFamily="34" charset="0"/>
              </a:rPr>
            </a:br>
            <a:r>
              <a:rPr lang="tr-TR" sz="3200" dirty="0">
                <a:solidFill>
                  <a:schemeClr val="tx2">
                    <a:lumMod val="75000"/>
                  </a:schemeClr>
                </a:solidFill>
                <a:latin typeface="Algerian" panose="04020705040A02060702" pitchFamily="82" charset="0"/>
                <a:cs typeface="Arial" panose="020B0604020202020204" pitchFamily="34" charset="0"/>
              </a:rPr>
              <a:t/>
            </a:r>
            <a:br>
              <a:rPr lang="tr-TR" sz="3200" dirty="0">
                <a:solidFill>
                  <a:schemeClr val="tx2">
                    <a:lumMod val="75000"/>
                  </a:schemeClr>
                </a:solidFill>
                <a:latin typeface="Algerian" panose="04020705040A02060702" pitchFamily="82" charset="0"/>
                <a:cs typeface="Arial" panose="020B0604020202020204" pitchFamily="34" charset="0"/>
              </a:rPr>
            </a:br>
            <a:r>
              <a:rPr lang="tr-TR" sz="3200" dirty="0" smtClean="0">
                <a:solidFill>
                  <a:schemeClr val="tx2">
                    <a:lumMod val="75000"/>
                  </a:schemeClr>
                </a:solidFill>
                <a:latin typeface="Algerian" panose="04020705040A02060702" pitchFamily="82" charset="0"/>
                <a:cs typeface="Arial" panose="020B0604020202020204" pitchFamily="34" charset="0"/>
              </a:rPr>
              <a:t/>
            </a:r>
            <a:br>
              <a:rPr lang="tr-TR" sz="3200" dirty="0" smtClean="0">
                <a:solidFill>
                  <a:schemeClr val="tx2">
                    <a:lumMod val="75000"/>
                  </a:schemeClr>
                </a:solidFill>
                <a:latin typeface="Algerian" panose="04020705040A02060702" pitchFamily="82" charset="0"/>
                <a:cs typeface="Arial" panose="020B0604020202020204" pitchFamily="34" charset="0"/>
              </a:rPr>
            </a:br>
            <a:r>
              <a:rPr lang="tr-TR" sz="3200" dirty="0">
                <a:solidFill>
                  <a:schemeClr val="tx2">
                    <a:lumMod val="75000"/>
                  </a:schemeClr>
                </a:solidFill>
                <a:latin typeface="Algerian" panose="04020705040A02060702" pitchFamily="82" charset="0"/>
                <a:cs typeface="Arial" panose="020B0604020202020204" pitchFamily="34" charset="0"/>
              </a:rPr>
              <a:t/>
            </a:r>
            <a:br>
              <a:rPr lang="tr-TR" sz="3200" dirty="0">
                <a:solidFill>
                  <a:schemeClr val="tx2">
                    <a:lumMod val="75000"/>
                  </a:schemeClr>
                </a:solidFill>
                <a:latin typeface="Algerian" panose="04020705040A02060702" pitchFamily="82" charset="0"/>
                <a:cs typeface="Arial" panose="020B0604020202020204" pitchFamily="34" charset="0"/>
              </a:rPr>
            </a:br>
            <a:r>
              <a:rPr lang="tr-TR" sz="3200" dirty="0" smtClean="0">
                <a:solidFill>
                  <a:schemeClr val="tx2">
                    <a:lumMod val="75000"/>
                  </a:schemeClr>
                </a:solidFill>
                <a:latin typeface="Algerian" panose="04020705040A02060702" pitchFamily="82" charset="0"/>
                <a:cs typeface="Arial" panose="020B0604020202020204" pitchFamily="34" charset="0"/>
              </a:rPr>
              <a:t>YAHYALI ŞEHİT ADEM İLKKILIÇ HALK EĞİTİMİ MERKEZİ MÜDÜRLÜĞÜ</a:t>
            </a:r>
            <a:r>
              <a:rPr lang="tr-TR" sz="3600" dirty="0" smtClean="0">
                <a:solidFill>
                  <a:schemeClr val="tx2">
                    <a:lumMod val="75000"/>
                  </a:schemeClr>
                </a:solidFill>
                <a:latin typeface="Algerian" panose="04020705040A02060702" pitchFamily="82" charset="0"/>
                <a:cs typeface="Arial" panose="020B0604020202020204" pitchFamily="34" charset="0"/>
              </a:rPr>
              <a:t/>
            </a:r>
            <a:br>
              <a:rPr lang="tr-TR" sz="3600" dirty="0" smtClean="0">
                <a:solidFill>
                  <a:schemeClr val="tx2">
                    <a:lumMod val="75000"/>
                  </a:schemeClr>
                </a:solidFill>
                <a:latin typeface="Algerian" panose="04020705040A02060702" pitchFamily="82" charset="0"/>
                <a:cs typeface="Arial" panose="020B0604020202020204" pitchFamily="34" charset="0"/>
              </a:rPr>
            </a:br>
            <a:r>
              <a:rPr lang="tr-TR" sz="5400" dirty="0" smtClean="0">
                <a:solidFill>
                  <a:schemeClr val="tx2">
                    <a:lumMod val="75000"/>
                  </a:schemeClr>
                </a:solidFill>
                <a:latin typeface="Algerian" panose="04020705040A02060702" pitchFamily="82" charset="0"/>
                <a:cs typeface="Arial" panose="020B0604020202020204" pitchFamily="34" charset="0"/>
              </a:rPr>
              <a:t>BRİFİNG DOSYASI</a:t>
            </a:r>
            <a:r>
              <a:rPr lang="tr-TR" sz="3600" dirty="0" smtClean="0">
                <a:solidFill>
                  <a:schemeClr val="tx2">
                    <a:lumMod val="75000"/>
                  </a:schemeClr>
                </a:solidFill>
                <a:latin typeface="Algerian" panose="04020705040A02060702" pitchFamily="82" charset="0"/>
                <a:cs typeface="Arial" panose="020B0604020202020204" pitchFamily="34" charset="0"/>
              </a:rPr>
              <a:t/>
            </a:r>
            <a:br>
              <a:rPr lang="tr-TR" sz="3600" dirty="0" smtClean="0">
                <a:solidFill>
                  <a:schemeClr val="tx2">
                    <a:lumMod val="75000"/>
                  </a:schemeClr>
                </a:solidFill>
                <a:latin typeface="Algerian" panose="04020705040A02060702" pitchFamily="82" charset="0"/>
                <a:cs typeface="Arial" panose="020B0604020202020204" pitchFamily="34" charset="0"/>
              </a:rPr>
            </a:br>
            <a:r>
              <a:rPr lang="tr-TR" sz="2400" dirty="0" smtClean="0">
                <a:solidFill>
                  <a:schemeClr val="tx2">
                    <a:lumMod val="75000"/>
                  </a:schemeClr>
                </a:solidFill>
                <a:latin typeface="Algerian" panose="04020705040A02060702" pitchFamily="82" charset="0"/>
                <a:cs typeface="Arial" panose="020B0604020202020204" pitchFamily="34" charset="0"/>
              </a:rPr>
              <a:t>AĞUSTOS-2023</a:t>
            </a:r>
            <a:endParaRPr lang="tr-TR" sz="2400" dirty="0">
              <a:solidFill>
                <a:schemeClr val="tx2">
                  <a:lumMod val="75000"/>
                </a:schemeClr>
              </a:solidFill>
              <a:latin typeface="Algerian" panose="04020705040A02060702" pitchFamily="82" charset="0"/>
              <a:cs typeface="Arial" panose="020B0604020202020204" pitchFamily="34" charset="0"/>
            </a:endParaRPr>
          </a:p>
        </p:txBody>
      </p:sp>
      <p:sp>
        <p:nvSpPr>
          <p:cNvPr id="4" name="Slayt Numarası Yer Tutucusu 3"/>
          <p:cNvSpPr>
            <a:spLocks noGrp="1"/>
          </p:cNvSpPr>
          <p:nvPr>
            <p:ph type="sldNum" sz="quarter" idx="12"/>
          </p:nvPr>
        </p:nvSpPr>
        <p:spPr/>
        <p:txBody>
          <a:bodyPr/>
          <a:lstStyle/>
          <a:p>
            <a:fld id="{CDA8267A-487C-4B1B-84DD-52F9CAED0F87}" type="slidenum">
              <a:rPr lang="tr-TR" smtClean="0"/>
              <a:pPr/>
              <a:t>1</a:t>
            </a:fld>
            <a:endParaRPr lang="tr-TR" dirty="0"/>
          </a:p>
        </p:txBody>
      </p:sp>
      <p:pic>
        <p:nvPicPr>
          <p:cNvPr id="1026" name="Picture 2" descr="F:\ESER HALK EĞT\hem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1268760"/>
            <a:ext cx="1656184" cy="151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904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CDA8267A-487C-4B1B-84DD-52F9CAED0F87}" type="slidenum">
              <a:rPr lang="tr-TR" smtClean="0"/>
              <a:pPr/>
              <a:t>10</a:t>
            </a:fld>
            <a:endParaRPr lang="tr-TR" dirty="0"/>
          </a:p>
        </p:txBody>
      </p:sp>
      <p:sp>
        <p:nvSpPr>
          <p:cNvPr id="5" name="Dikdörtgen 4"/>
          <p:cNvSpPr/>
          <p:nvPr/>
        </p:nvSpPr>
        <p:spPr>
          <a:xfrm>
            <a:off x="763588" y="692696"/>
            <a:ext cx="7632848" cy="5509200"/>
          </a:xfrm>
          <a:prstGeom prst="rect">
            <a:avLst/>
          </a:prstGeom>
        </p:spPr>
        <p:txBody>
          <a:bodyPr wrap="square">
            <a:spAutoFit/>
          </a:bodyPr>
          <a:lstStyle/>
          <a:p>
            <a:pPr marL="342900" lvl="0" indent="-342900">
              <a:buFontTx/>
              <a:buAutoNum type="alphaLcParenR" startAt="3"/>
            </a:pPr>
            <a:r>
              <a:rPr lang="tr-TR" sz="1100" b="1" dirty="0" smtClean="0">
                <a:solidFill>
                  <a:srgbClr val="465E9C"/>
                </a:solidFill>
                <a:latin typeface="Arial Black" panose="020B0A04020102020204" pitchFamily="34" charset="0"/>
              </a:rPr>
              <a:t>2020-2021 </a:t>
            </a:r>
            <a:r>
              <a:rPr lang="tr-TR" sz="1100" b="1" dirty="0">
                <a:solidFill>
                  <a:srgbClr val="465E9C"/>
                </a:solidFill>
                <a:latin typeface="Arial Black" panose="020B0A04020102020204" pitchFamily="34" charset="0"/>
              </a:rPr>
              <a:t>Eğitim öğretim yılında Yapılması Planlanan Kurslar</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    Merkezimiz </a:t>
            </a:r>
            <a:r>
              <a:rPr lang="tr-TR" sz="1100" b="1" dirty="0" smtClean="0">
                <a:solidFill>
                  <a:srgbClr val="465E9C"/>
                </a:solidFill>
                <a:latin typeface="Arial Black" panose="020B0A04020102020204" pitchFamily="34" charset="0"/>
              </a:rPr>
              <a:t>2020-2021 </a:t>
            </a:r>
            <a:r>
              <a:rPr lang="tr-TR" sz="1100" b="1" dirty="0">
                <a:solidFill>
                  <a:srgbClr val="465E9C"/>
                </a:solidFill>
                <a:latin typeface="Arial Black" panose="020B0A04020102020204" pitchFamily="34" charset="0"/>
              </a:rPr>
              <a:t>eğitim öğretim yılında da halkımızın ilgi ve ihtiyaçları doğrultusunda aşağıdaki kursları açmayı planlamaktadır.</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	Bilgisayar İşletmenliği ve Operatörlüğü</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2.	Yabancı Dil (İngilizce </a:t>
            </a:r>
            <a:r>
              <a:rPr lang="tr-TR" sz="1100" b="1" dirty="0" smtClean="0">
                <a:solidFill>
                  <a:srgbClr val="465E9C"/>
                </a:solidFill>
                <a:latin typeface="Arial Black" panose="020B0A04020102020204" pitchFamily="34" charset="0"/>
              </a:rPr>
              <a:t>A1, </a:t>
            </a:r>
            <a:r>
              <a:rPr lang="tr-TR" sz="1100" b="1" dirty="0">
                <a:solidFill>
                  <a:srgbClr val="465E9C"/>
                </a:solidFill>
                <a:latin typeface="Arial Black" panose="020B0A04020102020204" pitchFamily="34" charset="0"/>
              </a:rPr>
              <a:t>A2)</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3.	Fotoğrafçılık</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4.	Arı Yetiştiriciliği, </a:t>
            </a:r>
            <a:r>
              <a:rPr lang="tr-TR" sz="1100" b="1" dirty="0" smtClean="0">
                <a:solidFill>
                  <a:srgbClr val="465E9C"/>
                </a:solidFill>
                <a:latin typeface="Arial Black" panose="020B0A04020102020204" pitchFamily="34" charset="0"/>
              </a:rPr>
              <a:t> Meyve Ağaçlarında Budama,  Sürü Yönetim Elemanı</a:t>
            </a:r>
            <a:r>
              <a:rPr lang="tr-TR" sz="1100" b="1" dirty="0">
                <a:solidFill>
                  <a:srgbClr val="465E9C"/>
                </a:solidFill>
                <a:latin typeface="Arial Black" panose="020B0A04020102020204" pitchFamily="34" charset="0"/>
              </a:rPr>
              <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5.	Sportif Kurslar (Muai Tai, Futbol, voleybol, basketbol, badmington, </a:t>
            </a:r>
            <a:r>
              <a:rPr lang="tr-TR" sz="1100" b="1" dirty="0" err="1" smtClean="0">
                <a:solidFill>
                  <a:srgbClr val="465E9C"/>
                </a:solidFill>
                <a:latin typeface="Arial Black" panose="020B0A04020102020204" pitchFamily="34" charset="0"/>
              </a:rPr>
              <a:t>beyzbol</a:t>
            </a:r>
            <a:r>
              <a:rPr lang="tr-TR" sz="1100" b="1" dirty="0">
                <a:solidFill>
                  <a:srgbClr val="465E9C"/>
                </a:solidFill>
                <a:latin typeface="Arial Black" panose="020B0A04020102020204" pitchFamily="34" charset="0"/>
              </a:rPr>
              <a:t>, </a:t>
            </a:r>
            <a:r>
              <a:rPr lang="tr-TR" sz="1100" b="1" dirty="0" err="1">
                <a:solidFill>
                  <a:srgbClr val="465E9C"/>
                </a:solidFill>
                <a:latin typeface="Arial Black" panose="020B0A04020102020204" pitchFamily="34" charset="0"/>
              </a:rPr>
              <a:t>softball</a:t>
            </a:r>
            <a:r>
              <a:rPr lang="tr-TR" sz="1100" b="1" dirty="0">
                <a:solidFill>
                  <a:srgbClr val="465E9C"/>
                </a:solidFill>
                <a:latin typeface="Arial Black" panose="020B0A04020102020204" pitchFamily="34" charset="0"/>
              </a:rPr>
              <a:t>)</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6.	Okuma Yazma Kursu</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7.	Kayseri Çalışma ve İş Kurumu İl Müdürlüğü ile Dezavantajlı konumdaki bayanlara 	Yönelik Ortaklaşa Kurslar (El Sanatları, Çeyiz Ürünleri Hazırlama, Ahşap Boyama, 	Kadın </a:t>
            </a:r>
            <a:r>
              <a:rPr lang="tr-TR" sz="1100" b="1" dirty="0" smtClean="0">
                <a:solidFill>
                  <a:srgbClr val="465E9C"/>
                </a:solidFill>
                <a:latin typeface="Arial Black" panose="020B0A04020102020204" pitchFamily="34" charset="0"/>
              </a:rPr>
              <a:t>Giysileri Dikimi</a:t>
            </a:r>
            <a:r>
              <a:rPr lang="tr-TR" sz="1100" b="1" dirty="0">
                <a:solidFill>
                  <a:srgbClr val="465E9C"/>
                </a:solidFill>
                <a:latin typeface="Arial Black" panose="020B0A04020102020204" pitchFamily="34" charset="0"/>
              </a:rPr>
              <a:t>, Halıcılık)</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8.	Model Uçak</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9.	Bağımlılıkla </a:t>
            </a:r>
            <a:r>
              <a:rPr lang="tr-TR" sz="1100" b="1" dirty="0" smtClean="0">
                <a:solidFill>
                  <a:srgbClr val="465E9C"/>
                </a:solidFill>
                <a:latin typeface="Arial Black" panose="020B0A04020102020204" pitchFamily="34" charset="0"/>
              </a:rPr>
              <a:t>Mücadele </a:t>
            </a:r>
            <a:r>
              <a:rPr lang="tr-TR" sz="1100" b="1" dirty="0">
                <a:solidFill>
                  <a:srgbClr val="465E9C"/>
                </a:solidFill>
                <a:latin typeface="Arial Black" panose="020B0A04020102020204" pitchFamily="34" charset="0"/>
              </a:rPr>
              <a:t>Kursları</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10.	İlk </a:t>
            </a:r>
            <a:r>
              <a:rPr lang="tr-TR" sz="1100" b="1" dirty="0" smtClean="0">
                <a:solidFill>
                  <a:srgbClr val="465E9C"/>
                </a:solidFill>
                <a:latin typeface="Arial Black" panose="020B0A04020102020204" pitchFamily="34" charset="0"/>
              </a:rPr>
              <a:t>Yardım Eğitimi</a:t>
            </a:r>
            <a:r>
              <a:rPr lang="tr-TR" sz="1100" b="1" dirty="0">
                <a:solidFill>
                  <a:srgbClr val="465E9C"/>
                </a:solidFill>
                <a:latin typeface="Arial Black" panose="020B0A04020102020204" pitchFamily="34" charset="0"/>
              </a:rPr>
              <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11.	Çocuk Gelişimi</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12.	Enstrüman Öğretimi (Bağlama, Gitar, Keman)</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13.	Resim</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14.	Kuran-ı  Kerim Okuma</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15.	Ebru</a:t>
            </a:r>
          </a:p>
          <a:p>
            <a:pPr lvl="0"/>
            <a:r>
              <a:rPr lang="tr-TR" sz="1100" b="1" dirty="0">
                <a:solidFill>
                  <a:srgbClr val="465E9C"/>
                </a:solidFill>
                <a:latin typeface="Arial Black" panose="020B0A04020102020204" pitchFamily="34" charset="0"/>
              </a:rPr>
              <a:t>       16.	Mezun Öğrencilere </a:t>
            </a:r>
            <a:r>
              <a:rPr lang="tr-TR" sz="1100" b="1" dirty="0" smtClean="0">
                <a:solidFill>
                  <a:srgbClr val="465E9C"/>
                </a:solidFill>
                <a:latin typeface="Arial Black" panose="020B0A04020102020204" pitchFamily="34" charset="0"/>
              </a:rPr>
              <a:t>Yönelik Üniversiteye </a:t>
            </a:r>
            <a:r>
              <a:rPr lang="tr-TR" sz="1100" b="1" dirty="0">
                <a:solidFill>
                  <a:srgbClr val="465E9C"/>
                </a:solidFill>
                <a:latin typeface="Arial Black" panose="020B0A04020102020204" pitchFamily="34" charset="0"/>
              </a:rPr>
              <a:t>Hazırlık Kursları</a:t>
            </a:r>
          </a:p>
          <a:p>
            <a:pPr lvl="0"/>
            <a:endParaRPr lang="tr-TR" sz="1100" b="1" dirty="0">
              <a:solidFill>
                <a:srgbClr val="465E9C"/>
              </a:solidFill>
              <a:latin typeface="Arial Black" panose="020B0A04020102020204" pitchFamily="34" charset="0"/>
            </a:endParaRPr>
          </a:p>
          <a:p>
            <a:pPr lvl="0"/>
            <a:r>
              <a:rPr lang="tr-TR" sz="1100" b="1" dirty="0">
                <a:solidFill>
                  <a:srgbClr val="465E9C"/>
                </a:solidFill>
                <a:latin typeface="Arial Black" panose="020B0A04020102020204" pitchFamily="34" charset="0"/>
              </a:rPr>
              <a:t>      </a:t>
            </a:r>
            <a:br>
              <a:rPr lang="tr-TR" sz="1100" b="1" dirty="0">
                <a:solidFill>
                  <a:srgbClr val="465E9C"/>
                </a:solidFill>
                <a:latin typeface="Arial Black" panose="020B0A04020102020204" pitchFamily="34" charset="0"/>
              </a:rPr>
            </a:br>
            <a:r>
              <a:rPr lang="tr-TR" sz="1100" b="1" dirty="0">
                <a:solidFill>
                  <a:srgbClr val="465E9C"/>
                </a:solidFill>
                <a:latin typeface="Arial Black" panose="020B0A04020102020204" pitchFamily="34" charset="0"/>
              </a:rPr>
              <a:t>       Bu kurslar Halk Eğitim Merkezi Planlama toplantılarında belirlenmiş olup ayrıca vatandaşlarımızın ilgi ve ihtiyaçları doğrultusunda Hayat Boyu </a:t>
            </a:r>
            <a:r>
              <a:rPr lang="tr-TR" sz="1100" b="1" dirty="0" smtClean="0">
                <a:solidFill>
                  <a:srgbClr val="465E9C"/>
                </a:solidFill>
                <a:latin typeface="Arial Black" panose="020B0A04020102020204" pitchFamily="34" charset="0"/>
              </a:rPr>
              <a:t>Öğrenme Genel </a:t>
            </a:r>
            <a:r>
              <a:rPr lang="tr-TR" sz="1100" b="1" dirty="0">
                <a:solidFill>
                  <a:srgbClr val="465E9C"/>
                </a:solidFill>
                <a:latin typeface="Arial Black" panose="020B0A04020102020204" pitchFamily="34" charset="0"/>
              </a:rPr>
              <a:t>Müdürlüğünün sitesinde yer alan kurslardan da, yeterli talep olması durumunda </a:t>
            </a:r>
            <a:r>
              <a:rPr lang="tr-TR" sz="1100" b="1" dirty="0" err="1" smtClean="0">
                <a:solidFill>
                  <a:srgbClr val="465E9C"/>
                </a:solidFill>
                <a:latin typeface="Arial Black" panose="020B0A04020102020204" pitchFamily="34" charset="0"/>
              </a:rPr>
              <a:t>açılacaktır.Bununla</a:t>
            </a:r>
            <a:r>
              <a:rPr lang="tr-TR" sz="1100" b="1" dirty="0" smtClean="0">
                <a:solidFill>
                  <a:srgbClr val="465E9C"/>
                </a:solidFill>
                <a:latin typeface="Arial Black" panose="020B0A04020102020204" pitchFamily="34" charset="0"/>
              </a:rPr>
              <a:t> </a:t>
            </a:r>
            <a:r>
              <a:rPr lang="tr-TR" sz="1100" b="1" dirty="0">
                <a:solidFill>
                  <a:srgbClr val="465E9C"/>
                </a:solidFill>
                <a:latin typeface="Arial Black" panose="020B0A04020102020204" pitchFamily="34" charset="0"/>
              </a:rPr>
              <a:t>birlikte Kamu </a:t>
            </a:r>
            <a:r>
              <a:rPr lang="tr-TR" sz="1100" b="1" dirty="0" smtClean="0">
                <a:solidFill>
                  <a:srgbClr val="465E9C"/>
                </a:solidFill>
                <a:latin typeface="Arial Black" panose="020B0A04020102020204" pitchFamily="34" charset="0"/>
              </a:rPr>
              <a:t>Kurum-Kuruluşları </a:t>
            </a:r>
            <a:r>
              <a:rPr lang="tr-TR" sz="1100" b="1" dirty="0">
                <a:solidFill>
                  <a:srgbClr val="465E9C"/>
                </a:solidFill>
                <a:latin typeface="Arial Black" panose="020B0A04020102020204" pitchFamily="34" charset="0"/>
              </a:rPr>
              <a:t>ve </a:t>
            </a:r>
            <a:r>
              <a:rPr lang="tr-TR" sz="1100" b="1" dirty="0" smtClean="0">
                <a:solidFill>
                  <a:srgbClr val="465E9C"/>
                </a:solidFill>
                <a:latin typeface="Arial Black" panose="020B0A04020102020204" pitchFamily="34" charset="0"/>
              </a:rPr>
              <a:t>Özel </a:t>
            </a:r>
            <a:r>
              <a:rPr lang="tr-TR" sz="1100" b="1" dirty="0">
                <a:solidFill>
                  <a:srgbClr val="465E9C"/>
                </a:solidFill>
                <a:latin typeface="Arial Black" panose="020B0A04020102020204" pitchFamily="34" charset="0"/>
              </a:rPr>
              <a:t>Sektörde çalışanlara yönelik yeterlilik kursları Milli Eğitim Bakanlığı ile kuruluşlar arasında düzenlenen protokoller doğrultusunda açılacaktır. (Madencilik Şirketleri ile “Tehlikeli ve </a:t>
            </a:r>
            <a:r>
              <a:rPr lang="tr-TR" sz="1100" b="1" dirty="0" smtClean="0">
                <a:solidFill>
                  <a:srgbClr val="465E9C"/>
                </a:solidFill>
                <a:latin typeface="Arial Black" panose="020B0A04020102020204" pitchFamily="34" charset="0"/>
              </a:rPr>
              <a:t>Çok Tehlikeli İşlerde Çalışanlara </a:t>
            </a:r>
            <a:r>
              <a:rPr lang="tr-TR" sz="1100" b="1" dirty="0">
                <a:solidFill>
                  <a:srgbClr val="465E9C"/>
                </a:solidFill>
                <a:latin typeface="Arial Black" panose="020B0A04020102020204" pitchFamily="34" charset="0"/>
              </a:rPr>
              <a:t>yönelik kurslar”, Orman işletme Müdürlüğü ile “Ağaç </a:t>
            </a:r>
            <a:r>
              <a:rPr lang="tr-TR" sz="1100" b="1" dirty="0" smtClean="0">
                <a:solidFill>
                  <a:srgbClr val="465E9C"/>
                </a:solidFill>
                <a:latin typeface="Arial Black" panose="020B0A04020102020204" pitchFamily="34" charset="0"/>
              </a:rPr>
              <a:t>Kesme Budama Kursları</a:t>
            </a:r>
            <a:r>
              <a:rPr lang="tr-TR" sz="1100" b="1" dirty="0">
                <a:solidFill>
                  <a:srgbClr val="465E9C"/>
                </a:solidFill>
                <a:latin typeface="Arial Black" panose="020B0A04020102020204" pitchFamily="34" charset="0"/>
              </a:rPr>
              <a:t>” </a:t>
            </a:r>
            <a:r>
              <a:rPr lang="tr-TR" sz="1100" b="1" dirty="0" smtClean="0">
                <a:solidFill>
                  <a:srgbClr val="465E9C"/>
                </a:solidFill>
                <a:latin typeface="Arial Black" panose="020B0A04020102020204" pitchFamily="34" charset="0"/>
              </a:rPr>
              <a:t>vb.)</a:t>
            </a:r>
            <a:endParaRPr lang="tr-TR" sz="1100" dirty="0">
              <a:solidFill>
                <a:srgbClr val="465E9C"/>
              </a:solidFill>
            </a:endParaRPr>
          </a:p>
        </p:txBody>
      </p:sp>
    </p:spTree>
    <p:extLst>
      <p:ext uri="{BB962C8B-B14F-4D97-AF65-F5344CB8AC3E}">
        <p14:creationId xmlns:p14="http://schemas.microsoft.com/office/powerpoint/2010/main" val="3631885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87624" y="620688"/>
            <a:ext cx="6768752" cy="348648"/>
          </a:xfrm>
        </p:spPr>
        <p:txBody>
          <a:bodyPr>
            <a:normAutofit fontScale="90000"/>
          </a:bodyPr>
          <a:lstStyle/>
          <a:p>
            <a:r>
              <a:rPr lang="tr-TR" sz="2000" b="1" dirty="0" smtClean="0">
                <a:solidFill>
                  <a:schemeClr val="tx2"/>
                </a:solidFill>
              </a:rPr>
              <a:t>       </a:t>
            </a:r>
            <a:r>
              <a:rPr lang="tr-TR" sz="2000" b="1" dirty="0" smtClean="0">
                <a:solidFill>
                  <a:schemeClr val="tx2"/>
                </a:solidFill>
                <a:latin typeface="Calibri" panose="020F0502020204030204" pitchFamily="34" charset="0"/>
              </a:rPr>
              <a:t>VI. BÖLÜM</a:t>
            </a:r>
            <a:endParaRPr lang="tr-TR" sz="2000" b="1" dirty="0">
              <a:solidFill>
                <a:schemeClr val="tx2"/>
              </a:solidFill>
              <a:latin typeface="Calibri" panose="020F050202020403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11</a:t>
            </a:fld>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1492507754"/>
              </p:ext>
            </p:extLst>
          </p:nvPr>
        </p:nvGraphicFramePr>
        <p:xfrm>
          <a:off x="899592" y="1047257"/>
          <a:ext cx="7344816" cy="5048487"/>
        </p:xfrm>
        <a:graphic>
          <a:graphicData uri="http://schemas.openxmlformats.org/drawingml/2006/table">
            <a:tbl>
              <a:tblPr firstRow="1" bandRow="1">
                <a:tableStyleId>{5C22544A-7EE6-4342-B048-85BDC9FD1C3A}</a:tableStyleId>
              </a:tblPr>
              <a:tblGrid>
                <a:gridCol w="1468963">
                  <a:extLst>
                    <a:ext uri="{9D8B030D-6E8A-4147-A177-3AD203B41FA5}">
                      <a16:colId xmlns:a16="http://schemas.microsoft.com/office/drawing/2014/main" val="20000"/>
                    </a:ext>
                  </a:extLst>
                </a:gridCol>
                <a:gridCol w="1049260">
                  <a:extLst>
                    <a:ext uri="{9D8B030D-6E8A-4147-A177-3AD203B41FA5}">
                      <a16:colId xmlns:a16="http://schemas.microsoft.com/office/drawing/2014/main" val="20001"/>
                    </a:ext>
                  </a:extLst>
                </a:gridCol>
                <a:gridCol w="1399012">
                  <a:extLst>
                    <a:ext uri="{9D8B030D-6E8A-4147-A177-3AD203B41FA5}">
                      <a16:colId xmlns:a16="http://schemas.microsoft.com/office/drawing/2014/main" val="20002"/>
                    </a:ext>
                  </a:extLst>
                </a:gridCol>
                <a:gridCol w="1958618">
                  <a:extLst>
                    <a:ext uri="{9D8B030D-6E8A-4147-A177-3AD203B41FA5}">
                      <a16:colId xmlns:a16="http://schemas.microsoft.com/office/drawing/2014/main" val="20003"/>
                    </a:ext>
                  </a:extLst>
                </a:gridCol>
                <a:gridCol w="1468963">
                  <a:extLst>
                    <a:ext uri="{9D8B030D-6E8A-4147-A177-3AD203B41FA5}">
                      <a16:colId xmlns:a16="http://schemas.microsoft.com/office/drawing/2014/main" val="20004"/>
                    </a:ext>
                  </a:extLst>
                </a:gridCol>
              </a:tblGrid>
              <a:tr h="358340">
                <a:tc gridSpan="5">
                  <a:txBody>
                    <a:bodyPr/>
                    <a:lstStyle/>
                    <a:p>
                      <a:pPr algn="ctr"/>
                      <a:r>
                        <a:rPr lang="tr-TR" sz="1400" b="1" dirty="0" smtClean="0">
                          <a:latin typeface="Arial Black" panose="020B0A04020102020204" pitchFamily="34" charset="0"/>
                        </a:rPr>
                        <a:t>GENEL VE</a:t>
                      </a:r>
                      <a:r>
                        <a:rPr lang="tr-TR" sz="1400" b="1" baseline="0" dirty="0" smtClean="0">
                          <a:latin typeface="Arial Black" panose="020B0A04020102020204" pitchFamily="34" charset="0"/>
                        </a:rPr>
                        <a:t> YEREL </a:t>
                      </a:r>
                      <a:r>
                        <a:rPr lang="tr-TR" sz="1400" b="1" dirty="0" smtClean="0">
                          <a:latin typeface="Arial Black" panose="020B0A04020102020204" pitchFamily="34" charset="0"/>
                        </a:rPr>
                        <a:t>PROTOKOL</a:t>
                      </a:r>
                      <a:r>
                        <a:rPr lang="tr-TR" sz="1400" b="1" baseline="0" dirty="0" smtClean="0">
                          <a:latin typeface="Arial Black" panose="020B0A04020102020204" pitchFamily="34" charset="0"/>
                        </a:rPr>
                        <a:t> KAPSAMINDA AÇILAN KURSLAR</a:t>
                      </a:r>
                      <a:endParaRPr lang="tr-TR" sz="1400" b="1" dirty="0">
                        <a:latin typeface="Arial Black" panose="020B0A04020102020204" pitchFamily="34" charset="0"/>
                      </a:endParaRPr>
                    </a:p>
                  </a:txBody>
                  <a:tcPr anchor="ctr">
                    <a:solidFill>
                      <a:schemeClr val="bg2">
                        <a:lumMod val="75000"/>
                      </a:schemeClr>
                    </a:solidFill>
                  </a:tcPr>
                </a:tc>
                <a:tc hMerge="1">
                  <a:txBody>
                    <a:bodyPr/>
                    <a:lstStyle/>
                    <a:p>
                      <a:pPr algn="ctr"/>
                      <a:endParaRPr lang="tr-TR" sz="1400" b="1" dirty="0">
                        <a:latin typeface="Arial Black" panose="020B0A04020102020204" pitchFamily="34" charset="0"/>
                      </a:endParaRPr>
                    </a:p>
                  </a:txBody>
                  <a:tcPr/>
                </a:tc>
                <a:tc hMerge="1">
                  <a:txBody>
                    <a:bodyPr/>
                    <a:lstStyle/>
                    <a:p>
                      <a:endParaRPr lang="tr-TR"/>
                    </a:p>
                  </a:txBody>
                  <a:tcPr/>
                </a:tc>
                <a:tc hMerge="1">
                  <a:txBody>
                    <a:bodyPr/>
                    <a:lstStyle/>
                    <a:p>
                      <a:pPr algn="ctr"/>
                      <a:endParaRPr lang="tr-TR" sz="1400" b="1" dirty="0">
                        <a:latin typeface="Arial Black" panose="020B0A04020102020204" pitchFamily="34" charset="0"/>
                      </a:endParaRPr>
                    </a:p>
                  </a:txBody>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0"/>
                  </a:ext>
                </a:extLst>
              </a:tr>
              <a:tr h="515713">
                <a:tc>
                  <a:txBody>
                    <a:bodyPr/>
                    <a:lstStyle/>
                    <a:p>
                      <a:pPr algn="ctr"/>
                      <a:r>
                        <a:rPr lang="tr-TR" sz="1400" b="1" dirty="0" smtClean="0">
                          <a:solidFill>
                            <a:schemeClr val="tx2"/>
                          </a:solidFill>
                          <a:latin typeface="Arial Black" panose="020B0A04020102020204" pitchFamily="34" charset="0"/>
                        </a:rPr>
                        <a:t>YIL</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KURS SAYISI</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KURSİYER SAYISI</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gridSpan="2">
                  <a:txBody>
                    <a:bodyPr/>
                    <a:lstStyle/>
                    <a:p>
                      <a:pPr algn="ctr"/>
                      <a:r>
                        <a:rPr lang="tr-TR" sz="1400" b="1" dirty="0" smtClean="0">
                          <a:solidFill>
                            <a:schemeClr val="tx2"/>
                          </a:solidFill>
                          <a:latin typeface="Arial Black" panose="020B0A04020102020204" pitchFamily="34" charset="0"/>
                        </a:rPr>
                        <a:t>KURS İSİMLERİ</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1"/>
                  </a:ext>
                </a:extLst>
              </a:tr>
              <a:tr h="1304450">
                <a:tc>
                  <a:txBody>
                    <a:bodyPr/>
                    <a:lstStyle/>
                    <a:p>
                      <a:pPr algn="ctr"/>
                      <a:endParaRPr lang="tr-TR" sz="1400" b="1" dirty="0" smtClean="0">
                        <a:solidFill>
                          <a:schemeClr val="tx2"/>
                        </a:solidFill>
                        <a:latin typeface="Arial Black" panose="020B0A04020102020204" pitchFamily="34" charset="0"/>
                      </a:endParaRPr>
                    </a:p>
                    <a:p>
                      <a:pPr algn="ctr"/>
                      <a:r>
                        <a:rPr lang="tr-TR" sz="1400" b="1" dirty="0" smtClean="0">
                          <a:solidFill>
                            <a:schemeClr val="tx2"/>
                          </a:solidFill>
                          <a:latin typeface="Arial Black" panose="020B0A04020102020204" pitchFamily="34" charset="0"/>
                        </a:rPr>
                        <a:t>2017-2018</a:t>
                      </a: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smtClean="0">
                        <a:solidFill>
                          <a:schemeClr val="tx2"/>
                        </a:solidFill>
                        <a:latin typeface="Arial Black" panose="020B0A04020102020204" pitchFamily="34" charset="0"/>
                      </a:endParaRPr>
                    </a:p>
                    <a:p>
                      <a:pPr algn="ctr"/>
                      <a:r>
                        <a:rPr lang="tr-TR" sz="1400" b="1" dirty="0" smtClean="0">
                          <a:solidFill>
                            <a:schemeClr val="tx2"/>
                          </a:solidFill>
                          <a:latin typeface="Arial Black" panose="020B0A04020102020204" pitchFamily="34" charset="0"/>
                        </a:rPr>
                        <a:t>4</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86</a:t>
                      </a:r>
                      <a:endParaRPr lang="tr-TR" sz="1400" b="1" dirty="0">
                        <a:solidFill>
                          <a:schemeClr val="tx2"/>
                        </a:solidFill>
                        <a:latin typeface="Arial Black" panose="020B0A04020102020204" pitchFamily="34" charset="0"/>
                      </a:endParaRPr>
                    </a:p>
                  </a:txBody>
                  <a:tcPr anchor="ctr">
                    <a:noFill/>
                  </a:tcPr>
                </a:tc>
                <a:tc gridSpan="2">
                  <a:txBody>
                    <a:bodyPr/>
                    <a:lstStyle/>
                    <a:p>
                      <a:pPr marL="228600" indent="-228600" algn="l">
                        <a:buAutoNum type="arabicPeriod"/>
                      </a:pPr>
                      <a:r>
                        <a:rPr lang="tr-TR" sz="1000" b="1" baseline="0" dirty="0" smtClean="0">
                          <a:solidFill>
                            <a:schemeClr val="tx2"/>
                          </a:solidFill>
                          <a:latin typeface="Arial Black" panose="020B0A04020102020204" pitchFamily="34" charset="0"/>
                        </a:rPr>
                        <a:t>Avcı Eğitimi (1 adet) (OGM)</a:t>
                      </a:r>
                    </a:p>
                    <a:p>
                      <a:pPr marL="228600" indent="-228600" algn="l">
                        <a:buAutoNum type="arabicPeriod"/>
                      </a:pPr>
                      <a:r>
                        <a:rPr lang="tr-TR" sz="1000" b="1" dirty="0" smtClean="0">
                          <a:solidFill>
                            <a:schemeClr val="tx2"/>
                          </a:solidFill>
                          <a:latin typeface="Arial Black" panose="020B0A04020102020204" pitchFamily="34" charset="0"/>
                        </a:rPr>
                        <a:t>Ev Tekstili Ürünleri Hazırlama(1 Adet)(İŞKUR)</a:t>
                      </a:r>
                    </a:p>
                    <a:p>
                      <a:pPr marL="228600" indent="-228600" algn="l">
                        <a:buAutoNum type="arabicPeriod"/>
                      </a:pPr>
                      <a:r>
                        <a:rPr lang="tr-TR" sz="1000" b="1" dirty="0" smtClean="0">
                          <a:solidFill>
                            <a:schemeClr val="tx2"/>
                          </a:solidFill>
                          <a:latin typeface="Arial Black" panose="020B0A04020102020204" pitchFamily="34" charset="0"/>
                        </a:rPr>
                        <a:t>Evde Çocuk Bakımı(1 Adet)(İŞKUR)</a:t>
                      </a:r>
                    </a:p>
                    <a:p>
                      <a:pPr marL="228600" indent="-228600" algn="l">
                        <a:buAutoNum type="arabicPeriod"/>
                      </a:pPr>
                      <a:r>
                        <a:rPr lang="tr-TR" sz="1000" b="1" dirty="0" smtClean="0">
                          <a:solidFill>
                            <a:schemeClr val="tx2"/>
                          </a:solidFill>
                          <a:latin typeface="Arial Black" panose="020B0A04020102020204" pitchFamily="34" charset="0"/>
                        </a:rPr>
                        <a:t>Yahyalı Halı Dokuma(1 Adet)(İŞKUR)</a:t>
                      </a:r>
                    </a:p>
                    <a:p>
                      <a:pPr marL="228600" indent="-228600" algn="l">
                        <a:buAutoNum type="arabicPeriod"/>
                      </a:pPr>
                      <a:endParaRPr lang="tr-TR" sz="1000" b="1" dirty="0">
                        <a:solidFill>
                          <a:schemeClr val="tx2"/>
                        </a:solidFill>
                        <a:latin typeface="Arial Black" panose="020B0A04020102020204" pitchFamily="34" charset="0"/>
                      </a:endParaRPr>
                    </a:p>
                  </a:txBody>
                  <a:tcPr anchor="ctr">
                    <a:noFill/>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2"/>
                  </a:ext>
                </a:extLst>
              </a:tr>
              <a:tr h="546049">
                <a:tc>
                  <a:txBody>
                    <a:bodyPr/>
                    <a:lstStyle/>
                    <a:p>
                      <a:pPr algn="ctr"/>
                      <a:r>
                        <a:rPr lang="tr-TR" sz="1400" b="1" dirty="0" smtClean="0">
                          <a:solidFill>
                            <a:schemeClr val="tx2"/>
                          </a:solidFill>
                          <a:latin typeface="Arial Black" panose="020B0A04020102020204" pitchFamily="34" charset="0"/>
                        </a:rPr>
                        <a:t>2018-2019</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2</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50</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gridSpan="2">
                  <a:txBody>
                    <a:bodyPr/>
                    <a:lstStyle/>
                    <a:p>
                      <a:pPr marL="228600" indent="-228600" algn="l">
                        <a:buAutoNum type="arabicPeriod"/>
                      </a:pPr>
                      <a:r>
                        <a:rPr lang="tr-TR" sz="1000" b="1" dirty="0" smtClean="0">
                          <a:solidFill>
                            <a:schemeClr val="tx2"/>
                          </a:solidFill>
                          <a:latin typeface="Arial Black" panose="020B0A04020102020204" pitchFamily="34" charset="0"/>
                        </a:rPr>
                        <a:t>Yahyalı</a:t>
                      </a:r>
                      <a:r>
                        <a:rPr lang="tr-TR" sz="1000" b="1" baseline="0" dirty="0" smtClean="0">
                          <a:solidFill>
                            <a:schemeClr val="tx2"/>
                          </a:solidFill>
                          <a:latin typeface="Arial Black" panose="020B0A04020102020204" pitchFamily="34" charset="0"/>
                        </a:rPr>
                        <a:t> Halı Dokuma(2 Adet)(İŞKUR)</a:t>
                      </a:r>
                      <a:endParaRPr lang="tr-TR" sz="1000" b="1" dirty="0">
                        <a:solidFill>
                          <a:schemeClr val="tx2"/>
                        </a:solidFill>
                        <a:latin typeface="Arial Black" panose="020B0A04020102020204" pitchFamily="34" charset="0"/>
                      </a:endParaRPr>
                    </a:p>
                  </a:txBody>
                  <a:tcPr anchor="ctr">
                    <a:solidFill>
                      <a:schemeClr val="bg2">
                        <a:lumMod val="90000"/>
                      </a:schemeClr>
                    </a:solidFill>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3"/>
                  </a:ext>
                </a:extLst>
              </a:tr>
              <a:tr h="1883420">
                <a:tc>
                  <a:txBody>
                    <a:bodyPr/>
                    <a:lstStyle/>
                    <a:p>
                      <a:pPr algn="ctr"/>
                      <a:endParaRPr lang="tr-TR" sz="1400" b="1" dirty="0" smtClean="0">
                        <a:solidFill>
                          <a:schemeClr val="tx2"/>
                        </a:solidFill>
                        <a:latin typeface="Arial Black" panose="020B0A04020102020204" pitchFamily="34" charset="0"/>
                      </a:endParaRPr>
                    </a:p>
                    <a:p>
                      <a:pPr algn="ctr"/>
                      <a:r>
                        <a:rPr lang="tr-TR" sz="1400" b="1" dirty="0" smtClean="0">
                          <a:solidFill>
                            <a:schemeClr val="tx2"/>
                          </a:solidFill>
                          <a:latin typeface="Arial Black" panose="020B0A04020102020204" pitchFamily="34" charset="0"/>
                        </a:rPr>
                        <a:t>2019-2020</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2</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45</a:t>
                      </a:r>
                      <a:endParaRPr lang="tr-TR" sz="1400" b="1" dirty="0">
                        <a:solidFill>
                          <a:schemeClr val="tx2"/>
                        </a:solidFill>
                        <a:latin typeface="Arial Black" panose="020B0A04020102020204" pitchFamily="34" charset="0"/>
                      </a:endParaRPr>
                    </a:p>
                  </a:txBody>
                  <a:tcPr anchor="ctr">
                    <a:noFill/>
                  </a:tcPr>
                </a:tc>
                <a:tc gridSpan="2">
                  <a:txBody>
                    <a:bodyPr/>
                    <a:lstStyle/>
                    <a:p>
                      <a:pPr marL="228600" indent="-228600" algn="l">
                        <a:buAutoNum type="arabicPeriod"/>
                      </a:pPr>
                      <a:r>
                        <a:rPr lang="tr-TR" sz="1000" b="1" dirty="0" smtClean="0">
                          <a:solidFill>
                            <a:schemeClr val="tx2"/>
                          </a:solidFill>
                          <a:latin typeface="Arial Black" panose="020B0A04020102020204" pitchFamily="34" charset="0"/>
                        </a:rPr>
                        <a:t>Avcı Eğitimi(1 Adet) (OGM)</a:t>
                      </a:r>
                    </a:p>
                    <a:p>
                      <a:pPr marL="228600" indent="-228600" algn="l">
                        <a:buAutoNum type="arabicPeriod"/>
                      </a:pPr>
                      <a:r>
                        <a:rPr lang="tr-TR" sz="1000" b="1" baseline="0" dirty="0" smtClean="0">
                          <a:solidFill>
                            <a:schemeClr val="tx2"/>
                          </a:solidFill>
                          <a:latin typeface="Arial Black" panose="020B0A04020102020204" pitchFamily="34" charset="0"/>
                        </a:rPr>
                        <a:t>Kazı Tahkimat ve Söküm İşleri (MADEN ŞİRKETLERİ) Yerel Protokol(1 Adet)</a:t>
                      </a:r>
                    </a:p>
                    <a:p>
                      <a:pPr marL="228600" indent="-228600" algn="l">
                        <a:buAutoNum type="arabicPeriod"/>
                      </a:pPr>
                      <a:endParaRPr lang="tr-TR" sz="1000" b="1" dirty="0">
                        <a:solidFill>
                          <a:schemeClr val="tx2"/>
                        </a:solidFill>
                        <a:latin typeface="Arial Black" panose="020B0A04020102020204" pitchFamily="34" charset="0"/>
                      </a:endParaRPr>
                    </a:p>
                  </a:txBody>
                  <a:tcPr anchor="ctr">
                    <a:noFill/>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4"/>
                  </a:ext>
                </a:extLst>
              </a:tr>
              <a:tr h="438068">
                <a:tc>
                  <a:txBody>
                    <a:bodyPr/>
                    <a:lstStyle/>
                    <a:p>
                      <a:pPr algn="ctr"/>
                      <a:r>
                        <a:rPr lang="tr-TR" sz="1400" b="1" dirty="0" smtClean="0">
                          <a:solidFill>
                            <a:schemeClr val="tx2"/>
                          </a:solidFill>
                          <a:latin typeface="Arial Black" panose="020B0A04020102020204" pitchFamily="34" charset="0"/>
                        </a:rPr>
                        <a:t>TOPLAM</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8</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181</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endParaRPr lang="tr-TR" sz="1400" b="1" dirty="0">
                        <a:solidFill>
                          <a:schemeClr val="tx2"/>
                        </a:solidFill>
                        <a:latin typeface="Arial Black" panose="020B0A04020102020204" pitchFamily="34" charset="0"/>
                      </a:endParaRPr>
                    </a:p>
                  </a:txBody>
                  <a:tcPr>
                    <a:solidFill>
                      <a:schemeClr val="bg2">
                        <a:lumMod val="9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8314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971600" y="1268760"/>
            <a:ext cx="7272808" cy="348648"/>
          </a:xfrm>
        </p:spPr>
        <p:txBody>
          <a:bodyPr>
            <a:noAutofit/>
          </a:bodyPr>
          <a:lstStyle/>
          <a:p>
            <a:r>
              <a:rPr lang="tr-TR" sz="2000" b="1" dirty="0" smtClean="0"/>
              <a:t>         </a:t>
            </a:r>
            <a:r>
              <a:rPr lang="tr-TR" sz="2000" b="1" dirty="0" smtClean="0">
                <a:solidFill>
                  <a:schemeClr val="tx2"/>
                </a:solidFill>
                <a:latin typeface="Calibri" panose="020F0502020204030204" pitchFamily="34" charset="0"/>
              </a:rPr>
              <a:t>VII. BÖLÜM</a:t>
            </a:r>
            <a:endParaRPr lang="tr-TR" sz="2000" b="1" dirty="0">
              <a:solidFill>
                <a:schemeClr val="tx2"/>
              </a:solidFill>
              <a:latin typeface="Calibri" panose="020F050202020403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12</a:t>
            </a:fld>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686750867"/>
              </p:ext>
            </p:extLst>
          </p:nvPr>
        </p:nvGraphicFramePr>
        <p:xfrm>
          <a:off x="1187624" y="1916832"/>
          <a:ext cx="6624736" cy="2278740"/>
        </p:xfrm>
        <a:graphic>
          <a:graphicData uri="http://schemas.openxmlformats.org/drawingml/2006/table">
            <a:tbl>
              <a:tblPr firstRow="1" bandRow="1">
                <a:tableStyleId>{5C22544A-7EE6-4342-B048-85BDC9FD1C3A}</a:tableStyleId>
              </a:tblPr>
              <a:tblGrid>
                <a:gridCol w="331236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tblGrid>
              <a:tr h="360040">
                <a:tc gridSpan="2">
                  <a:txBody>
                    <a:bodyPr/>
                    <a:lstStyle/>
                    <a:p>
                      <a:pPr algn="ctr"/>
                      <a:r>
                        <a:rPr lang="tr-TR" sz="1400" b="1" dirty="0" smtClean="0">
                          <a:latin typeface="Arial Black" panose="020B0A04020102020204" pitchFamily="34" charset="0"/>
                        </a:rPr>
                        <a:t>MEZUN</a:t>
                      </a:r>
                      <a:r>
                        <a:rPr lang="tr-TR" sz="1400" b="1" baseline="0" dirty="0" smtClean="0">
                          <a:latin typeface="Arial Black" panose="020B0A04020102020204" pitchFamily="34" charset="0"/>
                        </a:rPr>
                        <a:t> ÖĞRENCİLERE YÖNELİK YETİŞTİRME VE DESTEKLEME KURSLARI</a:t>
                      </a:r>
                      <a:endParaRPr lang="tr-TR" sz="1400" b="1" dirty="0">
                        <a:latin typeface="Arial Black" panose="020B0A04020102020204" pitchFamily="34" charset="0"/>
                      </a:endParaRPr>
                    </a:p>
                  </a:txBody>
                  <a:tcPr>
                    <a:solidFill>
                      <a:schemeClr val="bg2">
                        <a:lumMod val="75000"/>
                      </a:schemeClr>
                    </a:solidFill>
                  </a:tcPr>
                </a:tc>
                <a:tc hMerge="1">
                  <a:txBody>
                    <a:bodyPr/>
                    <a:lstStyle/>
                    <a:p>
                      <a:pPr algn="ctr"/>
                      <a:endParaRPr lang="tr-TR" sz="1400" b="1" dirty="0">
                        <a:latin typeface="Arial Black" panose="020B0A04020102020204" pitchFamily="34" charset="0"/>
                      </a:endParaRPr>
                    </a:p>
                  </a:txBody>
                  <a:tcPr/>
                </a:tc>
                <a:extLst>
                  <a:ext uri="{0D108BD9-81ED-4DB2-BD59-A6C34878D82A}">
                    <a16:rowId xmlns:a16="http://schemas.microsoft.com/office/drawing/2014/main" val="10000"/>
                  </a:ext>
                </a:extLst>
              </a:tr>
              <a:tr h="440145">
                <a:tc>
                  <a:txBody>
                    <a:bodyPr/>
                    <a:lstStyle/>
                    <a:p>
                      <a:pPr algn="ctr"/>
                      <a:r>
                        <a:rPr lang="tr-TR" sz="1400" b="1" dirty="0" smtClean="0">
                          <a:solidFill>
                            <a:schemeClr val="tx2"/>
                          </a:solidFill>
                          <a:latin typeface="Arial Black" panose="020B0A04020102020204" pitchFamily="34" charset="0"/>
                        </a:rPr>
                        <a:t>YIL</a:t>
                      </a:r>
                      <a:endParaRPr lang="tr-TR" sz="1400" b="1" dirty="0">
                        <a:solidFill>
                          <a:schemeClr val="tx2"/>
                        </a:solidFill>
                        <a:latin typeface="Arial Black" panose="020B0A04020102020204" pitchFamily="34" charset="0"/>
                      </a:endParaRPr>
                    </a:p>
                  </a:txBody>
                  <a:tcP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ÖĞRENCİ SAYISI</a:t>
                      </a:r>
                      <a:endParaRPr lang="tr-TR" sz="1400" b="1" dirty="0">
                        <a:solidFill>
                          <a:schemeClr val="tx2"/>
                        </a:solidFill>
                        <a:latin typeface="Arial Black" panose="020B0A04020102020204" pitchFamily="34" charset="0"/>
                      </a:endParaRPr>
                    </a:p>
                  </a:txBody>
                  <a:tcPr>
                    <a:solidFill>
                      <a:schemeClr val="bg2">
                        <a:lumMod val="90000"/>
                      </a:schemeClr>
                    </a:solidFill>
                  </a:tcPr>
                </a:tc>
                <a:extLst>
                  <a:ext uri="{0D108BD9-81ED-4DB2-BD59-A6C34878D82A}">
                    <a16:rowId xmlns:a16="http://schemas.microsoft.com/office/drawing/2014/main" val="10001"/>
                  </a:ext>
                </a:extLst>
              </a:tr>
              <a:tr h="440145">
                <a:tc>
                  <a:txBody>
                    <a:bodyPr/>
                    <a:lstStyle/>
                    <a:p>
                      <a:pPr algn="ctr"/>
                      <a:r>
                        <a:rPr lang="tr-TR" sz="1400" b="1" dirty="0" smtClean="0">
                          <a:solidFill>
                            <a:schemeClr val="tx2"/>
                          </a:solidFill>
                          <a:latin typeface="Arial Black" panose="020B0A04020102020204" pitchFamily="34" charset="0"/>
                        </a:rPr>
                        <a:t>2016-2017</a:t>
                      </a:r>
                      <a:endParaRPr lang="tr-TR" sz="1400" b="1" dirty="0">
                        <a:solidFill>
                          <a:schemeClr val="tx2"/>
                        </a:solidFill>
                        <a:latin typeface="Arial Black" panose="020B0A04020102020204" pitchFamily="34" charset="0"/>
                      </a:endParaRPr>
                    </a:p>
                  </a:txBody>
                  <a:tcPr>
                    <a:noFill/>
                  </a:tcPr>
                </a:tc>
                <a:tc>
                  <a:txBody>
                    <a:bodyPr/>
                    <a:lstStyle/>
                    <a:p>
                      <a:pPr algn="ctr"/>
                      <a:r>
                        <a:rPr lang="tr-TR" sz="1400" b="1" dirty="0" smtClean="0">
                          <a:solidFill>
                            <a:schemeClr val="tx2"/>
                          </a:solidFill>
                          <a:latin typeface="Arial Black" panose="020B0A04020102020204" pitchFamily="34" charset="0"/>
                        </a:rPr>
                        <a:t>107</a:t>
                      </a:r>
                      <a:endParaRPr lang="tr-TR" sz="1400" b="1" dirty="0">
                        <a:solidFill>
                          <a:schemeClr val="tx2"/>
                        </a:solidFill>
                        <a:latin typeface="Arial Black" panose="020B0A04020102020204" pitchFamily="34" charset="0"/>
                      </a:endParaRPr>
                    </a:p>
                  </a:txBody>
                  <a:tcPr>
                    <a:noFill/>
                  </a:tcPr>
                </a:tc>
                <a:extLst>
                  <a:ext uri="{0D108BD9-81ED-4DB2-BD59-A6C34878D82A}">
                    <a16:rowId xmlns:a16="http://schemas.microsoft.com/office/drawing/2014/main" val="10002"/>
                  </a:ext>
                </a:extLst>
              </a:tr>
              <a:tr h="440145">
                <a:tc>
                  <a:txBody>
                    <a:bodyPr/>
                    <a:lstStyle/>
                    <a:p>
                      <a:pPr algn="ctr"/>
                      <a:r>
                        <a:rPr lang="tr-TR" sz="1400" b="1" dirty="0" smtClean="0">
                          <a:solidFill>
                            <a:schemeClr val="tx2"/>
                          </a:solidFill>
                          <a:latin typeface="Arial Black" panose="020B0A04020102020204" pitchFamily="34" charset="0"/>
                        </a:rPr>
                        <a:t>2017-2018</a:t>
                      </a:r>
                      <a:endParaRPr lang="tr-TR" sz="1400" b="1" dirty="0">
                        <a:solidFill>
                          <a:schemeClr val="tx2"/>
                        </a:solidFill>
                        <a:latin typeface="Arial Black" panose="020B0A04020102020204" pitchFamily="34" charset="0"/>
                      </a:endParaRPr>
                    </a:p>
                  </a:txBody>
                  <a:tcP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185</a:t>
                      </a:r>
                      <a:endParaRPr lang="tr-TR" sz="1400" b="1" dirty="0">
                        <a:solidFill>
                          <a:schemeClr val="tx2"/>
                        </a:solidFill>
                        <a:latin typeface="Arial Black" panose="020B0A04020102020204" pitchFamily="34" charset="0"/>
                      </a:endParaRPr>
                    </a:p>
                  </a:txBody>
                  <a:tcPr>
                    <a:solidFill>
                      <a:schemeClr val="bg2">
                        <a:lumMod val="90000"/>
                      </a:schemeClr>
                    </a:solidFill>
                  </a:tcPr>
                </a:tc>
                <a:extLst>
                  <a:ext uri="{0D108BD9-81ED-4DB2-BD59-A6C34878D82A}">
                    <a16:rowId xmlns:a16="http://schemas.microsoft.com/office/drawing/2014/main" val="10003"/>
                  </a:ext>
                </a:extLst>
              </a:tr>
              <a:tr h="440145">
                <a:tc>
                  <a:txBody>
                    <a:bodyPr/>
                    <a:lstStyle/>
                    <a:p>
                      <a:pPr algn="ctr"/>
                      <a:r>
                        <a:rPr lang="tr-TR" sz="1400" b="1" dirty="0" smtClean="0">
                          <a:solidFill>
                            <a:schemeClr val="tx2"/>
                          </a:solidFill>
                          <a:latin typeface="Arial Black" panose="020B0A04020102020204" pitchFamily="34" charset="0"/>
                        </a:rPr>
                        <a:t>2018-2019</a:t>
                      </a:r>
                      <a:endParaRPr lang="tr-TR" sz="1400" b="1" dirty="0">
                        <a:solidFill>
                          <a:schemeClr val="tx2"/>
                        </a:solidFill>
                        <a:latin typeface="Arial Black" panose="020B0A04020102020204" pitchFamily="34" charset="0"/>
                      </a:endParaRPr>
                    </a:p>
                  </a:txBody>
                  <a:tcPr>
                    <a:noFill/>
                  </a:tcPr>
                </a:tc>
                <a:tc>
                  <a:txBody>
                    <a:bodyPr/>
                    <a:lstStyle/>
                    <a:p>
                      <a:pPr algn="ctr"/>
                      <a:r>
                        <a:rPr lang="tr-TR" sz="1400" b="1" dirty="0" smtClean="0">
                          <a:solidFill>
                            <a:schemeClr val="tx2"/>
                          </a:solidFill>
                          <a:latin typeface="Arial Black" panose="020B0A04020102020204" pitchFamily="34" charset="0"/>
                        </a:rPr>
                        <a:t>135</a:t>
                      </a:r>
                      <a:endParaRPr lang="tr-TR" sz="1400" b="1" dirty="0">
                        <a:solidFill>
                          <a:schemeClr val="tx2"/>
                        </a:solidFill>
                        <a:latin typeface="Arial Black" panose="020B0A04020102020204" pitchFamily="34" charset="0"/>
                      </a:endParaRPr>
                    </a:p>
                  </a:txBody>
                  <a:tcP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3356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980728"/>
            <a:ext cx="7632848" cy="1080120"/>
          </a:xfrm>
        </p:spPr>
        <p:txBody>
          <a:bodyPr>
            <a:normAutofit fontScale="90000"/>
          </a:bodyPr>
          <a:lstStyle/>
          <a:p>
            <a:r>
              <a:rPr lang="tr-TR" sz="1400" dirty="0" smtClean="0">
                <a:solidFill>
                  <a:schemeClr val="tx2"/>
                </a:solidFill>
                <a:latin typeface="Arial Black" panose="020B0A04020102020204" pitchFamily="34" charset="0"/>
              </a:rPr>
              <a:t>VIII. BÖLÜM</a:t>
            </a: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a:latin typeface="Arial Black" panose="020B0A04020102020204" pitchFamily="34" charset="0"/>
              </a:rPr>
              <a:t/>
            </a:r>
            <a:br>
              <a:rPr lang="tr-TR" sz="1400" dirty="0">
                <a:latin typeface="Arial Black" panose="020B0A04020102020204" pitchFamily="34" charset="0"/>
              </a:rPr>
            </a:br>
            <a:r>
              <a:rPr lang="tr-TR" sz="1400" dirty="0" smtClean="0">
                <a:solidFill>
                  <a:schemeClr val="tx2"/>
                </a:solidFill>
                <a:latin typeface="Arial Black" panose="020B0A04020102020204" pitchFamily="34" charset="0"/>
              </a:rPr>
              <a:t/>
            </a:r>
            <a:br>
              <a:rPr lang="tr-TR" sz="1400" dirty="0" smtClean="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a) Kurslar Dışında Düzenlenen Bilgilendirme, Seminer Gibi Faaliyetlerin Son Üç      </a:t>
            </a:r>
            <a:br>
              <a:rPr lang="tr-TR" sz="1400" dirty="0" smtClean="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t>
            </a:r>
            <a:r>
              <a:rPr lang="tr-TR" sz="1400" dirty="0" smtClean="0">
                <a:solidFill>
                  <a:schemeClr val="tx2"/>
                </a:solidFill>
                <a:latin typeface="Arial Black" panose="020B0A04020102020204" pitchFamily="34" charset="0"/>
              </a:rPr>
              <a:t>     Yıla Ait İstatistiki Bilgiler:</a:t>
            </a:r>
            <a:endParaRPr lang="tr-TR" sz="1400" dirty="0">
              <a:solidFill>
                <a:schemeClr val="tx2"/>
              </a:solidFill>
              <a:latin typeface="Arial Black" panose="020B0A04020102020204" pitchFamily="34" charset="0"/>
            </a:endParaRPr>
          </a:p>
        </p:txBody>
      </p:sp>
      <p:sp>
        <p:nvSpPr>
          <p:cNvPr id="4" name="Slayt Numarası Yer Tutucusu 3"/>
          <p:cNvSpPr>
            <a:spLocks noGrp="1"/>
          </p:cNvSpPr>
          <p:nvPr>
            <p:ph type="sldNum" sz="quarter" idx="12"/>
          </p:nvPr>
        </p:nvSpPr>
        <p:spPr/>
        <p:txBody>
          <a:bodyPr/>
          <a:lstStyle/>
          <a:p>
            <a:fld id="{CDA8267A-487C-4B1B-84DD-52F9CAED0F87}" type="slidenum">
              <a:rPr lang="tr-TR" smtClean="0"/>
              <a:pPr/>
              <a:t>13</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284097062"/>
              </p:ext>
            </p:extLst>
          </p:nvPr>
        </p:nvGraphicFramePr>
        <p:xfrm>
          <a:off x="1115616" y="2348880"/>
          <a:ext cx="6984775" cy="2952328"/>
        </p:xfrm>
        <a:graphic>
          <a:graphicData uri="http://schemas.openxmlformats.org/drawingml/2006/table">
            <a:tbl>
              <a:tblPr firstRow="1" bandRow="1">
                <a:tableStyleId>{5C22544A-7EE6-4342-B048-85BDC9FD1C3A}</a:tableStyleId>
              </a:tblPr>
              <a:tblGrid>
                <a:gridCol w="1396955">
                  <a:extLst>
                    <a:ext uri="{9D8B030D-6E8A-4147-A177-3AD203B41FA5}">
                      <a16:colId xmlns:a16="http://schemas.microsoft.com/office/drawing/2014/main" val="20000"/>
                    </a:ext>
                  </a:extLst>
                </a:gridCol>
                <a:gridCol w="1396955">
                  <a:extLst>
                    <a:ext uri="{9D8B030D-6E8A-4147-A177-3AD203B41FA5}">
                      <a16:colId xmlns:a16="http://schemas.microsoft.com/office/drawing/2014/main" val="20001"/>
                    </a:ext>
                  </a:extLst>
                </a:gridCol>
                <a:gridCol w="1396955">
                  <a:extLst>
                    <a:ext uri="{9D8B030D-6E8A-4147-A177-3AD203B41FA5}">
                      <a16:colId xmlns:a16="http://schemas.microsoft.com/office/drawing/2014/main" val="20002"/>
                    </a:ext>
                  </a:extLst>
                </a:gridCol>
                <a:gridCol w="1396955">
                  <a:extLst>
                    <a:ext uri="{9D8B030D-6E8A-4147-A177-3AD203B41FA5}">
                      <a16:colId xmlns:a16="http://schemas.microsoft.com/office/drawing/2014/main" val="20003"/>
                    </a:ext>
                  </a:extLst>
                </a:gridCol>
                <a:gridCol w="1396955">
                  <a:extLst>
                    <a:ext uri="{9D8B030D-6E8A-4147-A177-3AD203B41FA5}">
                      <a16:colId xmlns:a16="http://schemas.microsoft.com/office/drawing/2014/main" val="20004"/>
                    </a:ext>
                  </a:extLst>
                </a:gridCol>
              </a:tblGrid>
              <a:tr h="889936">
                <a:tc>
                  <a:txBody>
                    <a:bodyPr/>
                    <a:lstStyle/>
                    <a:p>
                      <a:r>
                        <a:rPr lang="tr-TR" dirty="0" smtClean="0"/>
                        <a:t>YILI</a:t>
                      </a:r>
                      <a:endParaRPr lang="tr-TR" dirty="0"/>
                    </a:p>
                  </a:txBody>
                  <a:tcPr anchor="ctr">
                    <a:solidFill>
                      <a:schemeClr val="bg2">
                        <a:lumMod val="75000"/>
                      </a:schemeClr>
                    </a:solidFill>
                  </a:tcPr>
                </a:tc>
                <a:tc>
                  <a:txBody>
                    <a:bodyPr/>
                    <a:lstStyle/>
                    <a:p>
                      <a:r>
                        <a:rPr lang="tr-TR" dirty="0" smtClean="0"/>
                        <a:t>FAALİYET SAYISI</a:t>
                      </a:r>
                      <a:endParaRPr lang="tr-TR" dirty="0"/>
                    </a:p>
                  </a:txBody>
                  <a:tcPr anchor="ctr">
                    <a:solidFill>
                      <a:schemeClr val="bg2">
                        <a:lumMod val="75000"/>
                      </a:schemeClr>
                    </a:solidFill>
                  </a:tcPr>
                </a:tc>
                <a:tc>
                  <a:txBody>
                    <a:bodyPr/>
                    <a:lstStyle/>
                    <a:p>
                      <a:r>
                        <a:rPr lang="tr-TR" dirty="0" smtClean="0"/>
                        <a:t>KADIN KATILIMCI</a:t>
                      </a:r>
                      <a:endParaRPr lang="tr-TR" dirty="0"/>
                    </a:p>
                  </a:txBody>
                  <a:tcPr anchor="ctr">
                    <a:solidFill>
                      <a:schemeClr val="bg2">
                        <a:lumMod val="75000"/>
                      </a:schemeClr>
                    </a:solidFill>
                  </a:tcPr>
                </a:tc>
                <a:tc>
                  <a:txBody>
                    <a:bodyPr/>
                    <a:lstStyle/>
                    <a:p>
                      <a:r>
                        <a:rPr lang="tr-TR" dirty="0" smtClean="0"/>
                        <a:t>ERKEK KATILIMCI</a:t>
                      </a:r>
                      <a:endParaRPr lang="tr-TR" dirty="0"/>
                    </a:p>
                  </a:txBody>
                  <a:tcPr anchor="ctr">
                    <a:solidFill>
                      <a:schemeClr val="bg2">
                        <a:lumMod val="75000"/>
                      </a:schemeClr>
                    </a:solidFill>
                  </a:tcPr>
                </a:tc>
                <a:tc>
                  <a:txBody>
                    <a:bodyPr/>
                    <a:lstStyle/>
                    <a:p>
                      <a:r>
                        <a:rPr lang="tr-TR" dirty="0" smtClean="0"/>
                        <a:t>TOPLAM KATILIMCI</a:t>
                      </a:r>
                      <a:endParaRPr lang="tr-TR" dirty="0"/>
                    </a:p>
                  </a:txBody>
                  <a:tcPr anchor="ctr">
                    <a:solidFill>
                      <a:schemeClr val="bg2">
                        <a:lumMod val="75000"/>
                      </a:schemeClr>
                    </a:solidFill>
                  </a:tcPr>
                </a:tc>
                <a:extLst>
                  <a:ext uri="{0D108BD9-81ED-4DB2-BD59-A6C34878D82A}">
                    <a16:rowId xmlns:a16="http://schemas.microsoft.com/office/drawing/2014/main" val="10000"/>
                  </a:ext>
                </a:extLst>
              </a:tr>
              <a:tr h="515598">
                <a:tc>
                  <a:txBody>
                    <a:bodyPr/>
                    <a:lstStyle/>
                    <a:p>
                      <a:r>
                        <a:rPr lang="tr-TR" sz="1400" dirty="0" smtClean="0">
                          <a:solidFill>
                            <a:schemeClr val="tx2"/>
                          </a:solidFill>
                          <a:latin typeface="Arial Black" panose="020B0A04020102020204" pitchFamily="34" charset="0"/>
                        </a:rPr>
                        <a:t>2017-2018</a:t>
                      </a:r>
                      <a:endParaRPr lang="tr-TR" sz="1400" dirty="0">
                        <a:solidFill>
                          <a:schemeClr val="tx2"/>
                        </a:solidFill>
                        <a:latin typeface="Arial Black" panose="020B0A04020102020204" pitchFamily="34" charset="0"/>
                      </a:endParaRPr>
                    </a:p>
                  </a:txBody>
                  <a:tcP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19</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491</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584</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1075</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1"/>
                  </a:ext>
                </a:extLst>
              </a:tr>
              <a:tr h="515598">
                <a:tc>
                  <a:txBody>
                    <a:bodyPr/>
                    <a:lstStyle/>
                    <a:p>
                      <a:r>
                        <a:rPr lang="tr-TR" sz="1400" dirty="0" smtClean="0">
                          <a:solidFill>
                            <a:schemeClr val="tx2"/>
                          </a:solidFill>
                          <a:latin typeface="Arial Black" panose="020B0A04020102020204" pitchFamily="34" charset="0"/>
                        </a:rPr>
                        <a:t>2018-2019</a:t>
                      </a:r>
                      <a:endParaRPr lang="tr-TR" sz="1400" dirty="0">
                        <a:solidFill>
                          <a:schemeClr val="tx2"/>
                        </a:solidFill>
                        <a:latin typeface="Arial Black" panose="020B0A04020102020204" pitchFamily="34" charset="0"/>
                      </a:endParaRPr>
                    </a:p>
                  </a:txBody>
                  <a:tcPr>
                    <a:no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20</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718</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539</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1257</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extLst>
                  <a:ext uri="{0D108BD9-81ED-4DB2-BD59-A6C34878D82A}">
                    <a16:rowId xmlns:a16="http://schemas.microsoft.com/office/drawing/2014/main" val="10002"/>
                  </a:ext>
                </a:extLst>
              </a:tr>
              <a:tr h="515598">
                <a:tc>
                  <a:txBody>
                    <a:bodyPr/>
                    <a:lstStyle/>
                    <a:p>
                      <a:r>
                        <a:rPr lang="tr-TR" sz="1400" dirty="0" smtClean="0">
                          <a:solidFill>
                            <a:schemeClr val="tx2"/>
                          </a:solidFill>
                          <a:latin typeface="Arial Black" panose="020B0A04020102020204" pitchFamily="34" charset="0"/>
                        </a:rPr>
                        <a:t>2019-2020</a:t>
                      </a:r>
                      <a:endParaRPr lang="tr-TR" sz="1400" dirty="0">
                        <a:solidFill>
                          <a:schemeClr val="tx2"/>
                        </a:solidFill>
                        <a:latin typeface="Arial Black" panose="020B0A04020102020204" pitchFamily="34" charset="0"/>
                      </a:endParaRPr>
                    </a:p>
                  </a:txBody>
                  <a:tcP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9</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155</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195</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tc>
                  <a:txBody>
                    <a:bodyPr/>
                    <a:lstStyle/>
                    <a:p>
                      <a:pPr algn="ctr">
                        <a:lnSpc>
                          <a:spcPct val="115000"/>
                        </a:lnSpc>
                        <a:spcAft>
                          <a:spcPts val="0"/>
                        </a:spcAft>
                      </a:pPr>
                      <a:r>
                        <a:rPr lang="tr-TR" sz="1400" dirty="0" smtClean="0">
                          <a:solidFill>
                            <a:schemeClr val="tx2"/>
                          </a:solidFill>
                          <a:effectLst/>
                          <a:latin typeface="Arial Black" panose="020B0A04020102020204" pitchFamily="34" charset="0"/>
                          <a:ea typeface="Times New Roman"/>
                          <a:cs typeface="Times New Roman"/>
                        </a:rPr>
                        <a:t>350</a:t>
                      </a: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solidFill>
                      <a:schemeClr val="bg2">
                        <a:lumMod val="90000"/>
                      </a:schemeClr>
                    </a:solidFill>
                  </a:tcPr>
                </a:tc>
                <a:extLst>
                  <a:ext uri="{0D108BD9-81ED-4DB2-BD59-A6C34878D82A}">
                    <a16:rowId xmlns:a16="http://schemas.microsoft.com/office/drawing/2014/main" val="10003"/>
                  </a:ext>
                </a:extLst>
              </a:tr>
              <a:tr h="515598">
                <a:tc>
                  <a:txBody>
                    <a:bodyPr/>
                    <a:lstStyle/>
                    <a:p>
                      <a:endParaRPr lang="tr-TR" sz="1400" dirty="0">
                        <a:solidFill>
                          <a:schemeClr val="tx2"/>
                        </a:solidFill>
                        <a:latin typeface="Arial Black" panose="020B0A04020102020204" pitchFamily="34" charset="0"/>
                      </a:endParaRPr>
                    </a:p>
                  </a:txBody>
                  <a:tcPr>
                    <a:noFill/>
                  </a:tcPr>
                </a:tc>
                <a:tc>
                  <a:txBody>
                    <a:bodyPr/>
                    <a:lstStyle/>
                    <a:p>
                      <a:pPr algn="ctr">
                        <a:lnSpc>
                          <a:spcPct val="115000"/>
                        </a:lnSpc>
                        <a:spcAft>
                          <a:spcPts val="0"/>
                        </a:spcAft>
                      </a:pP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tc>
                  <a:txBody>
                    <a:bodyPr/>
                    <a:lstStyle/>
                    <a:p>
                      <a:pPr algn="ctr">
                        <a:lnSpc>
                          <a:spcPct val="115000"/>
                        </a:lnSpc>
                        <a:spcAft>
                          <a:spcPts val="0"/>
                        </a:spcAft>
                      </a:pPr>
                      <a:endParaRPr lang="tr-TR" sz="1400" dirty="0">
                        <a:solidFill>
                          <a:schemeClr val="tx2"/>
                        </a:solidFill>
                        <a:effectLst/>
                        <a:latin typeface="Arial Black" panose="020B0A04020102020204" pitchFamily="34" charset="0"/>
                        <a:ea typeface="Times New Roman"/>
                        <a:cs typeface="Times New Roman"/>
                      </a:endParaRPr>
                    </a:p>
                  </a:txBody>
                  <a:tcPr marL="68580" marR="68580" marT="0" marB="0" anchor="c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07174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64704"/>
            <a:ext cx="7416824" cy="360040"/>
          </a:xfrm>
        </p:spPr>
        <p:txBody>
          <a:bodyPr>
            <a:normAutofit/>
          </a:bodyPr>
          <a:lstStyle/>
          <a:p>
            <a:r>
              <a:rPr lang="tr-TR" sz="1400" dirty="0" smtClean="0">
                <a:solidFill>
                  <a:schemeClr val="tx2"/>
                </a:solidFill>
                <a:latin typeface="Arial Black" panose="020B0A04020102020204" pitchFamily="34" charset="0"/>
              </a:rPr>
              <a:t>  b) 2019-2020 Yılında Kurumumuzda Yapılan Faaliyetler:</a:t>
            </a:r>
            <a:endParaRPr lang="tr-TR" sz="1400" dirty="0">
              <a:solidFill>
                <a:schemeClr val="tx2"/>
              </a:solidFill>
              <a:latin typeface="Arial Black" panose="020B0A04020102020204" pitchFamily="34" charset="0"/>
            </a:endParaRPr>
          </a:p>
        </p:txBody>
      </p:sp>
      <p:sp>
        <p:nvSpPr>
          <p:cNvPr id="4" name="Slayt Numarası Yer Tutucusu 3"/>
          <p:cNvSpPr>
            <a:spLocks noGrp="1"/>
          </p:cNvSpPr>
          <p:nvPr>
            <p:ph type="sldNum" sz="quarter" idx="12"/>
          </p:nvPr>
        </p:nvSpPr>
        <p:spPr/>
        <p:txBody>
          <a:bodyPr/>
          <a:lstStyle/>
          <a:p>
            <a:fld id="{CDA8267A-487C-4B1B-84DD-52F9CAED0F87}" type="slidenum">
              <a:rPr lang="tr-TR" smtClean="0"/>
              <a:pPr/>
              <a:t>14</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879621797"/>
              </p:ext>
            </p:extLst>
          </p:nvPr>
        </p:nvGraphicFramePr>
        <p:xfrm>
          <a:off x="1043608" y="1484784"/>
          <a:ext cx="7128792" cy="3483337"/>
        </p:xfrm>
        <a:graphic>
          <a:graphicData uri="http://schemas.openxmlformats.org/drawingml/2006/table">
            <a:tbl>
              <a:tblPr firstRow="1" bandRow="1">
                <a:tableStyleId>{5C22544A-7EE6-4342-B048-85BDC9FD1C3A}</a:tableStyleId>
              </a:tblPr>
              <a:tblGrid>
                <a:gridCol w="256295">
                  <a:extLst>
                    <a:ext uri="{9D8B030D-6E8A-4147-A177-3AD203B41FA5}">
                      <a16:colId xmlns:a16="http://schemas.microsoft.com/office/drawing/2014/main" val="20000"/>
                    </a:ext>
                  </a:extLst>
                </a:gridCol>
                <a:gridCol w="2735724">
                  <a:extLst>
                    <a:ext uri="{9D8B030D-6E8A-4147-A177-3AD203B41FA5}">
                      <a16:colId xmlns:a16="http://schemas.microsoft.com/office/drawing/2014/main" val="20001"/>
                    </a:ext>
                  </a:extLst>
                </a:gridCol>
                <a:gridCol w="885075">
                  <a:extLst>
                    <a:ext uri="{9D8B030D-6E8A-4147-A177-3AD203B41FA5}">
                      <a16:colId xmlns:a16="http://schemas.microsoft.com/office/drawing/2014/main" val="20002"/>
                    </a:ext>
                  </a:extLst>
                </a:gridCol>
                <a:gridCol w="680826">
                  <a:extLst>
                    <a:ext uri="{9D8B030D-6E8A-4147-A177-3AD203B41FA5}">
                      <a16:colId xmlns:a16="http://schemas.microsoft.com/office/drawing/2014/main" val="20003"/>
                    </a:ext>
                  </a:extLst>
                </a:gridCol>
                <a:gridCol w="816991">
                  <a:extLst>
                    <a:ext uri="{9D8B030D-6E8A-4147-A177-3AD203B41FA5}">
                      <a16:colId xmlns:a16="http://schemas.microsoft.com/office/drawing/2014/main" val="20004"/>
                    </a:ext>
                  </a:extLst>
                </a:gridCol>
                <a:gridCol w="885075">
                  <a:extLst>
                    <a:ext uri="{9D8B030D-6E8A-4147-A177-3AD203B41FA5}">
                      <a16:colId xmlns:a16="http://schemas.microsoft.com/office/drawing/2014/main" val="20005"/>
                    </a:ext>
                  </a:extLst>
                </a:gridCol>
                <a:gridCol w="868806">
                  <a:extLst>
                    <a:ext uri="{9D8B030D-6E8A-4147-A177-3AD203B41FA5}">
                      <a16:colId xmlns:a16="http://schemas.microsoft.com/office/drawing/2014/main" val="20006"/>
                    </a:ext>
                  </a:extLst>
                </a:gridCol>
              </a:tblGrid>
              <a:tr h="478374">
                <a:tc>
                  <a:txBody>
                    <a:bodyPr/>
                    <a:lstStyle/>
                    <a:p>
                      <a:pPr algn="ctr"/>
                      <a:r>
                        <a:rPr lang="tr-TR" sz="1100" dirty="0" smtClean="0">
                          <a:latin typeface="Arial Black" panose="020B0A04020102020204" pitchFamily="34" charset="0"/>
                        </a:rPr>
                        <a:t>SN</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FAALİYET ADI</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TARİHİ</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TÜRÜ</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KADIN</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ERKEK</a:t>
                      </a:r>
                      <a:endParaRPr lang="tr-TR" sz="1100" dirty="0">
                        <a:latin typeface="Arial Black" panose="020B0A04020102020204" pitchFamily="34" charset="0"/>
                      </a:endParaRPr>
                    </a:p>
                  </a:txBody>
                  <a:tcPr>
                    <a:solidFill>
                      <a:schemeClr val="bg2">
                        <a:lumMod val="75000"/>
                      </a:schemeClr>
                    </a:solidFill>
                  </a:tcPr>
                </a:tc>
                <a:tc>
                  <a:txBody>
                    <a:bodyPr/>
                    <a:lstStyle/>
                    <a:p>
                      <a:pPr algn="ctr"/>
                      <a:r>
                        <a:rPr lang="tr-TR" sz="1100" dirty="0" smtClean="0">
                          <a:latin typeface="Arial Black" panose="020B0A04020102020204" pitchFamily="34" charset="0"/>
                        </a:rPr>
                        <a:t>TOPLAM</a:t>
                      </a:r>
                      <a:endParaRPr lang="tr-TR" sz="1100" dirty="0">
                        <a:latin typeface="Arial Black" panose="020B0A04020102020204" pitchFamily="34" charset="0"/>
                      </a:endParaRPr>
                    </a:p>
                  </a:txBody>
                  <a:tcPr>
                    <a:solidFill>
                      <a:schemeClr val="bg2">
                        <a:lumMod val="75000"/>
                      </a:schemeClr>
                    </a:solidFill>
                  </a:tcPr>
                </a:tc>
                <a:extLst>
                  <a:ext uri="{0D108BD9-81ED-4DB2-BD59-A6C34878D82A}">
                    <a16:rowId xmlns:a16="http://schemas.microsoft.com/office/drawing/2014/main" val="10000"/>
                  </a:ext>
                </a:extLst>
              </a:tr>
              <a:tr h="300463">
                <a:tc>
                  <a:txBody>
                    <a:bodyPr/>
                    <a:lstStyle/>
                    <a:p>
                      <a:pPr algn="ctr" fontAlgn="ctr"/>
                      <a:r>
                        <a:rPr lang="tr-TR" sz="1000" b="0" i="0" u="none" strike="noStrike" dirty="0">
                          <a:solidFill>
                            <a:schemeClr val="tx2"/>
                          </a:solidFill>
                          <a:effectLst/>
                          <a:latin typeface="Calibri"/>
                        </a:rPr>
                        <a:t>1</a:t>
                      </a:r>
                    </a:p>
                  </a:txBody>
                  <a:tcPr marL="9525" marR="9525" marT="9525" marB="0" anchor="ctr">
                    <a:solidFill>
                      <a:schemeClr val="bg2">
                        <a:lumMod val="90000"/>
                      </a:schemeClr>
                    </a:solidFill>
                  </a:tcPr>
                </a:tc>
                <a:tc>
                  <a:txBody>
                    <a:bodyPr/>
                    <a:lstStyle/>
                    <a:p>
                      <a:pPr algn="l" fontAlgn="ctr"/>
                      <a:r>
                        <a:rPr lang="tr-TR" sz="1000" b="0" i="0" u="none" strike="noStrike" dirty="0" smtClean="0">
                          <a:solidFill>
                            <a:schemeClr val="tx2"/>
                          </a:solidFill>
                          <a:effectLst/>
                          <a:latin typeface="Calibri"/>
                        </a:rPr>
                        <a:t>Dünya Okuma Yazma Gününün Kutlanması</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08</a:t>
                      </a:r>
                      <a:r>
                        <a:rPr lang="tr-TR" sz="1000" b="0" i="0" u="none" strike="noStrike" baseline="0" dirty="0" smtClean="0">
                          <a:solidFill>
                            <a:schemeClr val="tx2"/>
                          </a:solidFill>
                          <a:effectLst/>
                          <a:latin typeface="Calibri"/>
                        </a:rPr>
                        <a:t> Eylül</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Kutlama</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25</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18</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1" i="0" u="none" strike="noStrike" dirty="0" smtClean="0">
                          <a:solidFill>
                            <a:schemeClr val="tx2"/>
                          </a:solidFill>
                          <a:effectLst/>
                          <a:latin typeface="Calibri"/>
                        </a:rPr>
                        <a:t>43</a:t>
                      </a:r>
                      <a:endParaRPr lang="tr-TR" sz="1000" b="1" i="0" u="none" strike="noStrike" dirty="0">
                        <a:solidFill>
                          <a:schemeClr val="tx2"/>
                        </a:solidFill>
                        <a:effectLst/>
                        <a:latin typeface="Calibri"/>
                      </a:endParaRPr>
                    </a:p>
                  </a:txBody>
                  <a:tcPr marL="9525" marR="9525" marT="9525" marB="0" anchor="ctr">
                    <a:solidFill>
                      <a:schemeClr val="bg2">
                        <a:lumMod val="90000"/>
                      </a:schemeClr>
                    </a:solidFill>
                  </a:tcPr>
                </a:tc>
                <a:extLst>
                  <a:ext uri="{0D108BD9-81ED-4DB2-BD59-A6C34878D82A}">
                    <a16:rowId xmlns:a16="http://schemas.microsoft.com/office/drawing/2014/main" val="10001"/>
                  </a:ext>
                </a:extLst>
              </a:tr>
              <a:tr h="300463">
                <a:tc>
                  <a:txBody>
                    <a:bodyPr/>
                    <a:lstStyle/>
                    <a:p>
                      <a:pPr algn="ctr" fontAlgn="ctr"/>
                      <a:r>
                        <a:rPr lang="tr-TR" sz="1000" b="0" i="0" u="none" strike="noStrike" dirty="0">
                          <a:solidFill>
                            <a:schemeClr val="tx2"/>
                          </a:solidFill>
                          <a:effectLst/>
                          <a:latin typeface="Calibri"/>
                        </a:rPr>
                        <a:t>2</a:t>
                      </a:r>
                    </a:p>
                  </a:txBody>
                  <a:tcPr marL="9525" marR="9525" marT="9525" marB="0" anchor="ctr">
                    <a:noFill/>
                  </a:tcPr>
                </a:tc>
                <a:tc>
                  <a:txBody>
                    <a:bodyPr/>
                    <a:lstStyle/>
                    <a:p>
                      <a:pPr algn="l" fontAlgn="ctr"/>
                      <a:r>
                        <a:rPr lang="tr-TR" sz="1000" b="0" i="0" u="none" strike="noStrike" dirty="0" smtClean="0">
                          <a:solidFill>
                            <a:schemeClr val="tx2"/>
                          </a:solidFill>
                          <a:effectLst/>
                          <a:latin typeface="Calibri"/>
                        </a:rPr>
                        <a:t>Cumhuriyet</a:t>
                      </a:r>
                      <a:r>
                        <a:rPr lang="tr-TR" sz="1000" b="0" i="0" u="none" strike="noStrike" baseline="0" dirty="0" smtClean="0">
                          <a:solidFill>
                            <a:schemeClr val="tx2"/>
                          </a:solidFill>
                          <a:effectLst/>
                          <a:latin typeface="Calibri"/>
                        </a:rPr>
                        <a:t> Bayramı</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29</a:t>
                      </a:r>
                      <a:r>
                        <a:rPr lang="tr-TR" sz="1000" b="0" i="0" u="none" strike="noStrike" baseline="0" dirty="0" smtClean="0">
                          <a:solidFill>
                            <a:schemeClr val="tx2"/>
                          </a:solidFill>
                          <a:effectLst/>
                          <a:latin typeface="Calibri"/>
                        </a:rPr>
                        <a:t> Ekim</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Tören </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22</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35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1" i="0" u="none" strike="noStrike" dirty="0" smtClean="0">
                          <a:solidFill>
                            <a:schemeClr val="tx2"/>
                          </a:solidFill>
                          <a:effectLst/>
                          <a:latin typeface="Calibri"/>
                        </a:rPr>
                        <a:t>57</a:t>
                      </a:r>
                      <a:endParaRPr lang="tr-TR" sz="1000" b="1" i="0" u="none" strike="noStrike" dirty="0">
                        <a:solidFill>
                          <a:schemeClr val="tx2"/>
                        </a:solidFill>
                        <a:effectLst/>
                        <a:latin typeface="Calibri"/>
                      </a:endParaRPr>
                    </a:p>
                  </a:txBody>
                  <a:tcPr marL="9525" marR="9525" marT="9525" marB="0" anchor="ctr">
                    <a:noFill/>
                  </a:tcPr>
                </a:tc>
                <a:extLst>
                  <a:ext uri="{0D108BD9-81ED-4DB2-BD59-A6C34878D82A}">
                    <a16:rowId xmlns:a16="http://schemas.microsoft.com/office/drawing/2014/main" val="10002"/>
                  </a:ext>
                </a:extLst>
              </a:tr>
              <a:tr h="300463">
                <a:tc>
                  <a:txBody>
                    <a:bodyPr/>
                    <a:lstStyle/>
                    <a:p>
                      <a:pPr algn="ctr" fontAlgn="ctr"/>
                      <a:r>
                        <a:rPr lang="tr-TR" sz="1000" b="0" i="0" u="none" strike="noStrike" dirty="0">
                          <a:solidFill>
                            <a:schemeClr val="tx2"/>
                          </a:solidFill>
                          <a:effectLst/>
                          <a:latin typeface="Calibri"/>
                        </a:rPr>
                        <a:t>3</a:t>
                      </a:r>
                    </a:p>
                  </a:txBody>
                  <a:tcPr marL="9525" marR="9525" marT="9525" marB="0" anchor="ctr">
                    <a:solidFill>
                      <a:schemeClr val="bg2">
                        <a:lumMod val="90000"/>
                      </a:schemeClr>
                    </a:solidFill>
                  </a:tcPr>
                </a:tc>
                <a:tc>
                  <a:txBody>
                    <a:bodyPr/>
                    <a:lstStyle/>
                    <a:p>
                      <a:pPr algn="l" fontAlgn="ctr"/>
                      <a:r>
                        <a:rPr lang="tr-TR" sz="1000" b="0" i="0" u="none" strike="noStrike" dirty="0" smtClean="0">
                          <a:solidFill>
                            <a:schemeClr val="tx2"/>
                          </a:solidFill>
                          <a:effectLst/>
                          <a:latin typeface="Calibri"/>
                        </a:rPr>
                        <a:t>Atatürk Haftası</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10-16</a:t>
                      </a:r>
                      <a:r>
                        <a:rPr lang="tr-TR" sz="1000" b="0" i="0" u="none" strike="noStrike" baseline="0" dirty="0" smtClean="0">
                          <a:solidFill>
                            <a:schemeClr val="tx2"/>
                          </a:solidFill>
                          <a:effectLst/>
                          <a:latin typeface="Calibri"/>
                        </a:rPr>
                        <a:t> Kasım</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Tören</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32</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40</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1" i="0" u="none" strike="noStrike" dirty="0" smtClean="0">
                          <a:solidFill>
                            <a:schemeClr val="tx2"/>
                          </a:solidFill>
                          <a:effectLst/>
                          <a:latin typeface="Calibri"/>
                        </a:rPr>
                        <a:t>72</a:t>
                      </a:r>
                      <a:endParaRPr lang="tr-TR" sz="1000" b="1" i="0" u="none" strike="noStrike" dirty="0">
                        <a:solidFill>
                          <a:schemeClr val="tx2"/>
                        </a:solidFill>
                        <a:effectLst/>
                        <a:latin typeface="Calibri"/>
                      </a:endParaRPr>
                    </a:p>
                  </a:txBody>
                  <a:tcPr marL="9525" marR="9525" marT="9525" marB="0" anchor="ctr">
                    <a:solidFill>
                      <a:schemeClr val="bg2">
                        <a:lumMod val="90000"/>
                      </a:schemeClr>
                    </a:solidFill>
                  </a:tcPr>
                </a:tc>
                <a:extLst>
                  <a:ext uri="{0D108BD9-81ED-4DB2-BD59-A6C34878D82A}">
                    <a16:rowId xmlns:a16="http://schemas.microsoft.com/office/drawing/2014/main" val="10003"/>
                  </a:ext>
                </a:extLst>
              </a:tr>
              <a:tr h="300463">
                <a:tc>
                  <a:txBody>
                    <a:bodyPr/>
                    <a:lstStyle/>
                    <a:p>
                      <a:pPr algn="ctr" fontAlgn="ctr"/>
                      <a:r>
                        <a:rPr lang="tr-TR" sz="1000" b="0" i="0" u="none" strike="noStrike" dirty="0">
                          <a:solidFill>
                            <a:schemeClr val="tx2"/>
                          </a:solidFill>
                          <a:effectLst/>
                          <a:latin typeface="Calibri"/>
                        </a:rPr>
                        <a:t>4</a:t>
                      </a:r>
                    </a:p>
                  </a:txBody>
                  <a:tcPr marL="9525" marR="9525" marT="9525" marB="0" anchor="ctr">
                    <a:noFill/>
                  </a:tcPr>
                </a:tc>
                <a:tc>
                  <a:txBody>
                    <a:bodyPr/>
                    <a:lstStyle/>
                    <a:p>
                      <a:pPr algn="l" fontAlgn="ctr"/>
                      <a:r>
                        <a:rPr lang="tr-TR" sz="1000" b="0" i="0" u="none" strike="noStrike" dirty="0" smtClean="0">
                          <a:solidFill>
                            <a:schemeClr val="tx2"/>
                          </a:solidFill>
                          <a:effectLst/>
                          <a:latin typeface="Calibri"/>
                        </a:rPr>
                        <a:t>Açık</a:t>
                      </a:r>
                      <a:r>
                        <a:rPr lang="tr-TR" sz="1000" b="0" i="0" u="none" strike="noStrike" baseline="0" dirty="0" smtClean="0">
                          <a:solidFill>
                            <a:schemeClr val="tx2"/>
                          </a:solidFill>
                          <a:effectLst/>
                          <a:latin typeface="Calibri"/>
                        </a:rPr>
                        <a:t> Öğretim faaliyetleri Bilgilendirme Toplantısı</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Kasım</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a:solidFill>
                            <a:schemeClr val="tx2"/>
                          </a:solidFill>
                          <a:effectLst/>
                          <a:latin typeface="Calibri"/>
                        </a:rPr>
                        <a:t>Seminer </a:t>
                      </a: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70</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85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1" i="0" u="none" strike="noStrike" dirty="0" smtClean="0">
                          <a:solidFill>
                            <a:schemeClr val="tx2"/>
                          </a:solidFill>
                          <a:effectLst/>
                          <a:latin typeface="Calibri"/>
                        </a:rPr>
                        <a:t>155</a:t>
                      </a:r>
                      <a:endParaRPr lang="tr-TR" sz="1000" b="1" i="0" u="none" strike="noStrike" dirty="0">
                        <a:solidFill>
                          <a:schemeClr val="tx2"/>
                        </a:solidFill>
                        <a:effectLst/>
                        <a:latin typeface="Calibri"/>
                      </a:endParaRPr>
                    </a:p>
                  </a:txBody>
                  <a:tcPr marL="9525" marR="9525" marT="9525" marB="0" anchor="ctr">
                    <a:noFill/>
                  </a:tcPr>
                </a:tc>
                <a:extLst>
                  <a:ext uri="{0D108BD9-81ED-4DB2-BD59-A6C34878D82A}">
                    <a16:rowId xmlns:a16="http://schemas.microsoft.com/office/drawing/2014/main" val="10004"/>
                  </a:ext>
                </a:extLst>
              </a:tr>
              <a:tr h="300463">
                <a:tc>
                  <a:txBody>
                    <a:bodyPr/>
                    <a:lstStyle/>
                    <a:p>
                      <a:pPr algn="ctr" fontAlgn="ctr"/>
                      <a:r>
                        <a:rPr lang="tr-TR" sz="1000" b="0" i="0" u="none" strike="noStrike" dirty="0">
                          <a:solidFill>
                            <a:schemeClr val="tx2"/>
                          </a:solidFill>
                          <a:effectLst/>
                          <a:latin typeface="Calibri"/>
                        </a:rPr>
                        <a:t>5</a:t>
                      </a:r>
                    </a:p>
                  </a:txBody>
                  <a:tcPr marL="9525" marR="9525" marT="9525" marB="0" anchor="ctr">
                    <a:solidFill>
                      <a:schemeClr val="bg2">
                        <a:lumMod val="90000"/>
                      </a:schemeClr>
                    </a:solidFill>
                  </a:tcPr>
                </a:tc>
                <a:tc>
                  <a:txBody>
                    <a:bodyPr/>
                    <a:lstStyle/>
                    <a:p>
                      <a:pPr algn="l" fontAlgn="ctr"/>
                      <a:r>
                        <a:rPr lang="tr-TR" sz="1000" b="0" i="0" u="none" strike="noStrike" dirty="0" smtClean="0">
                          <a:solidFill>
                            <a:schemeClr val="tx2"/>
                          </a:solidFill>
                          <a:effectLst/>
                          <a:latin typeface="Calibri"/>
                        </a:rPr>
                        <a:t>Bulaşıcı</a:t>
                      </a:r>
                      <a:r>
                        <a:rPr lang="tr-TR" sz="1000" b="0" i="0" u="none" strike="noStrike" baseline="0" dirty="0" smtClean="0">
                          <a:solidFill>
                            <a:schemeClr val="tx2"/>
                          </a:solidFill>
                          <a:effectLst/>
                          <a:latin typeface="Calibri"/>
                        </a:rPr>
                        <a:t> Hastalıklardan Korunma Yolları</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Aralık</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a:solidFill>
                            <a:schemeClr val="tx2"/>
                          </a:solidFill>
                          <a:effectLst/>
                          <a:latin typeface="Calibri"/>
                        </a:rPr>
                        <a:t>Seminer </a:t>
                      </a: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38</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52</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1" i="0" u="none" strike="noStrike" dirty="0" smtClean="0">
                          <a:solidFill>
                            <a:schemeClr val="tx2"/>
                          </a:solidFill>
                          <a:effectLst/>
                          <a:latin typeface="Calibri"/>
                        </a:rPr>
                        <a:t>90</a:t>
                      </a:r>
                      <a:endParaRPr lang="tr-TR" sz="1000" b="1" i="0" u="none" strike="noStrike" dirty="0">
                        <a:solidFill>
                          <a:schemeClr val="tx2"/>
                        </a:solidFill>
                        <a:effectLst/>
                        <a:latin typeface="Calibri"/>
                      </a:endParaRPr>
                    </a:p>
                  </a:txBody>
                  <a:tcPr marL="9525" marR="9525" marT="9525" marB="0" anchor="ctr">
                    <a:solidFill>
                      <a:schemeClr val="bg2">
                        <a:lumMod val="90000"/>
                      </a:schemeClr>
                    </a:solidFill>
                  </a:tcPr>
                </a:tc>
                <a:extLst>
                  <a:ext uri="{0D108BD9-81ED-4DB2-BD59-A6C34878D82A}">
                    <a16:rowId xmlns:a16="http://schemas.microsoft.com/office/drawing/2014/main" val="10005"/>
                  </a:ext>
                </a:extLst>
              </a:tr>
              <a:tr h="300463">
                <a:tc>
                  <a:txBody>
                    <a:bodyPr/>
                    <a:lstStyle/>
                    <a:p>
                      <a:pPr algn="ctr" fontAlgn="ctr"/>
                      <a:r>
                        <a:rPr lang="tr-TR" sz="1000" b="0" i="0" u="none" strike="noStrike" dirty="0">
                          <a:solidFill>
                            <a:schemeClr val="tx2"/>
                          </a:solidFill>
                          <a:effectLst/>
                          <a:latin typeface="Calibri"/>
                        </a:rPr>
                        <a:t>6</a:t>
                      </a:r>
                    </a:p>
                  </a:txBody>
                  <a:tcPr marL="9525" marR="9525" marT="9525" marB="0" anchor="ctr">
                    <a:noFill/>
                  </a:tcPr>
                </a:tc>
                <a:tc>
                  <a:txBody>
                    <a:bodyPr/>
                    <a:lstStyle/>
                    <a:p>
                      <a:pPr algn="l" fontAlgn="ctr"/>
                      <a:r>
                        <a:rPr lang="tr-TR" sz="1000" b="0" i="0" u="none" strike="noStrike" dirty="0" smtClean="0">
                          <a:solidFill>
                            <a:schemeClr val="tx2"/>
                          </a:solidFill>
                          <a:effectLst/>
                          <a:latin typeface="Calibri"/>
                        </a:rPr>
                        <a:t>Enerji Tasarrufu Eğitimi</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Ocak</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a:solidFill>
                            <a:schemeClr val="tx2"/>
                          </a:solidFill>
                          <a:effectLst/>
                          <a:latin typeface="Calibri"/>
                        </a:rPr>
                        <a:t>Seminer </a:t>
                      </a: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45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63</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1" i="0" u="none" strike="noStrike" dirty="0" smtClean="0">
                          <a:solidFill>
                            <a:schemeClr val="tx2"/>
                          </a:solidFill>
                          <a:effectLst/>
                          <a:latin typeface="Calibri"/>
                        </a:rPr>
                        <a:t>108</a:t>
                      </a:r>
                      <a:endParaRPr lang="tr-TR" sz="1000" b="1" i="0" u="none" strike="noStrike" dirty="0">
                        <a:solidFill>
                          <a:schemeClr val="tx2"/>
                        </a:solidFill>
                        <a:effectLst/>
                        <a:latin typeface="Calibri"/>
                      </a:endParaRPr>
                    </a:p>
                  </a:txBody>
                  <a:tcPr marL="9525" marR="9525" marT="9525" marB="0" anchor="ctr">
                    <a:noFill/>
                  </a:tcPr>
                </a:tc>
                <a:extLst>
                  <a:ext uri="{0D108BD9-81ED-4DB2-BD59-A6C34878D82A}">
                    <a16:rowId xmlns:a16="http://schemas.microsoft.com/office/drawing/2014/main" val="10006"/>
                  </a:ext>
                </a:extLst>
              </a:tr>
              <a:tr h="300463">
                <a:tc>
                  <a:txBody>
                    <a:bodyPr/>
                    <a:lstStyle/>
                    <a:p>
                      <a:pPr algn="ctr" fontAlgn="ctr"/>
                      <a:r>
                        <a:rPr lang="tr-TR" sz="1000" b="0" i="0" u="none" strike="noStrike" dirty="0">
                          <a:solidFill>
                            <a:schemeClr val="tx2"/>
                          </a:solidFill>
                          <a:effectLst/>
                          <a:latin typeface="Calibri"/>
                        </a:rPr>
                        <a:t>7</a:t>
                      </a:r>
                    </a:p>
                  </a:txBody>
                  <a:tcPr marL="9525" marR="9525" marT="9525" marB="0" anchor="ctr">
                    <a:noFill/>
                  </a:tcPr>
                </a:tc>
                <a:tc>
                  <a:txBody>
                    <a:bodyPr/>
                    <a:lstStyle/>
                    <a:p>
                      <a:pPr algn="l" fontAlgn="ctr"/>
                      <a:r>
                        <a:rPr lang="tr-TR" sz="1000" b="0" i="0" u="none" strike="noStrike" dirty="0" smtClean="0">
                          <a:solidFill>
                            <a:schemeClr val="tx2"/>
                          </a:solidFill>
                          <a:effectLst/>
                          <a:latin typeface="Calibri"/>
                        </a:rPr>
                        <a:t>İstiklal Marşının Kabulü</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12 Mart</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Program</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65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85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1" i="0" u="none" strike="noStrike" dirty="0" smtClean="0">
                          <a:solidFill>
                            <a:schemeClr val="tx2"/>
                          </a:solidFill>
                          <a:effectLst/>
                          <a:latin typeface="Calibri"/>
                        </a:rPr>
                        <a:t>150</a:t>
                      </a:r>
                      <a:endParaRPr lang="tr-TR" sz="1000" b="1" i="0" u="none" strike="noStrike" dirty="0">
                        <a:solidFill>
                          <a:schemeClr val="tx2"/>
                        </a:solidFill>
                        <a:effectLst/>
                        <a:latin typeface="Calibri"/>
                      </a:endParaRPr>
                    </a:p>
                  </a:txBody>
                  <a:tcPr marL="9525" marR="9525" marT="9525" marB="0" anchor="ctr">
                    <a:noFill/>
                  </a:tcPr>
                </a:tc>
                <a:extLst>
                  <a:ext uri="{0D108BD9-81ED-4DB2-BD59-A6C34878D82A}">
                    <a16:rowId xmlns:a16="http://schemas.microsoft.com/office/drawing/2014/main" val="10007"/>
                  </a:ext>
                </a:extLst>
              </a:tr>
              <a:tr h="300463">
                <a:tc>
                  <a:txBody>
                    <a:bodyPr/>
                    <a:lstStyle/>
                    <a:p>
                      <a:pPr algn="ctr" fontAlgn="ctr"/>
                      <a:r>
                        <a:rPr lang="tr-TR" sz="1000" b="0" i="0" u="none" strike="noStrike" dirty="0" smtClean="0">
                          <a:solidFill>
                            <a:schemeClr val="tx2"/>
                          </a:solidFill>
                          <a:effectLst/>
                          <a:latin typeface="Calibri"/>
                        </a:rPr>
                        <a:t>8</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l" fontAlgn="ctr"/>
                      <a:r>
                        <a:rPr lang="tr-TR" sz="1000" b="0" i="0" u="none" strike="noStrike" dirty="0" smtClean="0">
                          <a:solidFill>
                            <a:schemeClr val="tx2"/>
                          </a:solidFill>
                          <a:effectLst/>
                          <a:latin typeface="Calibri"/>
                        </a:rPr>
                        <a:t>Mezun</a:t>
                      </a:r>
                      <a:r>
                        <a:rPr lang="tr-TR" sz="1000" b="0" i="0" u="none" strike="noStrike" baseline="0" dirty="0" smtClean="0">
                          <a:solidFill>
                            <a:schemeClr val="tx2"/>
                          </a:solidFill>
                          <a:effectLst/>
                          <a:latin typeface="Calibri"/>
                        </a:rPr>
                        <a:t> Öğrencilere Yönelik Rehberlik Çalışması</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Mart</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a:solidFill>
                            <a:schemeClr val="tx2"/>
                          </a:solidFill>
                          <a:effectLst/>
                          <a:latin typeface="Calibri"/>
                        </a:rPr>
                        <a:t>Seminer </a:t>
                      </a: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62</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0" i="0" u="none" strike="noStrike" dirty="0" smtClean="0">
                          <a:solidFill>
                            <a:schemeClr val="tx2"/>
                          </a:solidFill>
                          <a:effectLst/>
                          <a:latin typeface="Calibri"/>
                        </a:rPr>
                        <a:t>73</a:t>
                      </a:r>
                      <a:endParaRPr lang="tr-TR" sz="1000" b="0" i="0" u="none" strike="noStrike" dirty="0">
                        <a:solidFill>
                          <a:schemeClr val="tx2"/>
                        </a:solidFill>
                        <a:effectLst/>
                        <a:latin typeface="Calibri"/>
                      </a:endParaRPr>
                    </a:p>
                  </a:txBody>
                  <a:tcPr marL="9525" marR="9525" marT="9525" marB="0" anchor="ctr">
                    <a:solidFill>
                      <a:schemeClr val="bg2">
                        <a:lumMod val="90000"/>
                      </a:schemeClr>
                    </a:solidFill>
                  </a:tcPr>
                </a:tc>
                <a:tc>
                  <a:txBody>
                    <a:bodyPr/>
                    <a:lstStyle/>
                    <a:p>
                      <a:pPr algn="ctr" fontAlgn="ctr"/>
                      <a:r>
                        <a:rPr lang="tr-TR" sz="1000" b="1" i="0" u="none" strike="noStrike" dirty="0" smtClean="0">
                          <a:solidFill>
                            <a:schemeClr val="tx2"/>
                          </a:solidFill>
                          <a:effectLst/>
                          <a:latin typeface="Calibri"/>
                        </a:rPr>
                        <a:t>135</a:t>
                      </a:r>
                      <a:endParaRPr lang="tr-TR" sz="1000" b="1" i="0" u="none" strike="noStrike" dirty="0">
                        <a:solidFill>
                          <a:schemeClr val="tx2"/>
                        </a:solidFill>
                        <a:effectLst/>
                        <a:latin typeface="Calibri"/>
                      </a:endParaRPr>
                    </a:p>
                  </a:txBody>
                  <a:tcPr marL="9525" marR="9525" marT="9525" marB="0" anchor="ctr">
                    <a:solidFill>
                      <a:schemeClr val="bg2">
                        <a:lumMod val="90000"/>
                      </a:schemeClr>
                    </a:solidFill>
                  </a:tcPr>
                </a:tc>
                <a:extLst>
                  <a:ext uri="{0D108BD9-81ED-4DB2-BD59-A6C34878D82A}">
                    <a16:rowId xmlns:a16="http://schemas.microsoft.com/office/drawing/2014/main" val="10008"/>
                  </a:ext>
                </a:extLst>
              </a:tr>
              <a:tr h="300796">
                <a:tc>
                  <a:txBody>
                    <a:bodyPr/>
                    <a:lstStyle/>
                    <a:p>
                      <a:pPr algn="ctr" fontAlgn="ctr"/>
                      <a:r>
                        <a:rPr lang="tr-TR" sz="1000" b="0" i="0" u="none" strike="noStrike" dirty="0" smtClean="0">
                          <a:solidFill>
                            <a:schemeClr val="tx2"/>
                          </a:solidFill>
                          <a:effectLst/>
                          <a:latin typeface="Calibri"/>
                        </a:rPr>
                        <a:t>9</a:t>
                      </a:r>
                      <a:endParaRPr lang="tr-TR" sz="1000" b="0" i="0" u="none" strike="noStrike" dirty="0">
                        <a:solidFill>
                          <a:schemeClr val="tx2"/>
                        </a:solidFill>
                        <a:effectLst/>
                        <a:latin typeface="Calibri"/>
                      </a:endParaRPr>
                    </a:p>
                  </a:txBody>
                  <a:tcPr marL="9525" marR="9525" marT="9525" marB="0" anchor="ctr">
                    <a:noFill/>
                  </a:tcPr>
                </a:tc>
                <a:tc>
                  <a:txBody>
                    <a:bodyPr/>
                    <a:lstStyle/>
                    <a:p>
                      <a:pPr algn="l" fontAlgn="ctr"/>
                      <a:r>
                        <a:rPr lang="tr-TR" sz="1000" b="0" i="0" u="none" strike="noStrike" dirty="0" smtClean="0">
                          <a:solidFill>
                            <a:schemeClr val="tx2"/>
                          </a:solidFill>
                          <a:effectLst/>
                          <a:latin typeface="Calibri"/>
                        </a:rPr>
                        <a:t>15</a:t>
                      </a:r>
                      <a:r>
                        <a:rPr lang="tr-TR" sz="1000" b="0" i="0" u="none" strike="noStrike" baseline="0" dirty="0" smtClean="0">
                          <a:solidFill>
                            <a:schemeClr val="tx2"/>
                          </a:solidFill>
                          <a:effectLst/>
                          <a:latin typeface="Calibri"/>
                        </a:rPr>
                        <a:t> Temmuz Şehitler Haftası</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15 Temmuz</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Program</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20</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0" i="0" u="none" strike="noStrike" dirty="0" smtClean="0">
                          <a:solidFill>
                            <a:schemeClr val="tx2"/>
                          </a:solidFill>
                          <a:effectLst/>
                          <a:latin typeface="Calibri"/>
                        </a:rPr>
                        <a:t>15</a:t>
                      </a:r>
                      <a:endParaRPr lang="tr-TR" sz="1000" b="0" i="0" u="none" strike="noStrike" dirty="0">
                        <a:solidFill>
                          <a:schemeClr val="tx2"/>
                        </a:solidFill>
                        <a:effectLst/>
                        <a:latin typeface="Calibri"/>
                      </a:endParaRPr>
                    </a:p>
                  </a:txBody>
                  <a:tcPr marL="9525" marR="9525" marT="9525" marB="0" anchor="ctr">
                    <a:noFill/>
                  </a:tcPr>
                </a:tc>
                <a:tc>
                  <a:txBody>
                    <a:bodyPr/>
                    <a:lstStyle/>
                    <a:p>
                      <a:pPr algn="ctr" fontAlgn="ctr"/>
                      <a:r>
                        <a:rPr lang="tr-TR" sz="1000" b="1" i="0" u="none" strike="noStrike" dirty="0" smtClean="0">
                          <a:solidFill>
                            <a:schemeClr val="tx2"/>
                          </a:solidFill>
                          <a:effectLst/>
                          <a:latin typeface="Calibri"/>
                        </a:rPr>
                        <a:t>35</a:t>
                      </a:r>
                      <a:endParaRPr lang="tr-TR" sz="1000" b="1" i="0" u="none" strike="noStrike" dirty="0">
                        <a:solidFill>
                          <a:schemeClr val="tx2"/>
                        </a:solidFill>
                        <a:effectLst/>
                        <a:latin typeface="Calibri"/>
                      </a:endParaRPr>
                    </a:p>
                  </a:txBody>
                  <a:tcPr marL="9525" marR="9525" marT="9525" marB="0" anchor="ctr">
                    <a:noFill/>
                  </a:tcPr>
                </a:tc>
                <a:extLst>
                  <a:ext uri="{0D108BD9-81ED-4DB2-BD59-A6C34878D82A}">
                    <a16:rowId xmlns:a16="http://schemas.microsoft.com/office/drawing/2014/main" val="10009"/>
                  </a:ext>
                </a:extLst>
              </a:tr>
              <a:tr h="300463">
                <a:tc>
                  <a:txBody>
                    <a:bodyPr/>
                    <a:lstStyle/>
                    <a:p>
                      <a:pPr algn="ctr">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l">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endParaRPr lang="tr-TR" sz="1000" b="0"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tc>
                  <a:txBody>
                    <a:bodyPr/>
                    <a:lstStyle/>
                    <a:p>
                      <a:pPr algn="ctr">
                        <a:lnSpc>
                          <a:spcPct val="115000"/>
                        </a:lnSpc>
                        <a:spcAft>
                          <a:spcPts val="0"/>
                        </a:spcAft>
                      </a:pPr>
                      <a:endParaRPr lang="tr-TR" sz="1000" b="1" dirty="0">
                        <a:solidFill>
                          <a:schemeClr val="tx2"/>
                        </a:solidFill>
                        <a:effectLst/>
                        <a:latin typeface="Calibri"/>
                        <a:ea typeface="Times New Roman"/>
                        <a:cs typeface="Times New Roman"/>
                      </a:endParaRPr>
                    </a:p>
                  </a:txBody>
                  <a:tcPr marL="44450" marR="44450" marT="0" marB="0" anchor="ctr">
                    <a:solidFill>
                      <a:schemeClr val="bg2">
                        <a:lumMod val="90000"/>
                      </a:schemeClr>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557127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704088"/>
            <a:ext cx="7488832" cy="5461216"/>
          </a:xfrm>
        </p:spPr>
        <p:txBody>
          <a:bodyPr>
            <a:normAutofit/>
          </a:bodyPr>
          <a:lstStyle/>
          <a:p>
            <a:pPr algn="l"/>
            <a:r>
              <a:rPr lang="tr-TR" sz="1400" dirty="0" smtClean="0">
                <a:solidFill>
                  <a:schemeClr val="tx2"/>
                </a:solidFill>
                <a:latin typeface="Arial Black" panose="020B0A04020102020204" pitchFamily="34" charset="0"/>
              </a:rPr>
              <a:t>        			        </a:t>
            </a:r>
            <a:br>
              <a:rPr lang="tr-TR" sz="1400" dirty="0" smtClean="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t>
            </a:r>
            <a:r>
              <a:rPr lang="tr-TR" sz="1400" dirty="0" smtClean="0">
                <a:solidFill>
                  <a:schemeClr val="tx2"/>
                </a:solidFill>
                <a:latin typeface="Arial Black" panose="020B0A04020102020204" pitchFamily="34" charset="0"/>
              </a:rPr>
              <a:t>		         IX. </a:t>
            </a:r>
            <a:r>
              <a:rPr lang="tr-TR" sz="1400" dirty="0">
                <a:solidFill>
                  <a:schemeClr val="tx2"/>
                </a:solidFill>
                <a:latin typeface="Arial Black" panose="020B0A04020102020204" pitchFamily="34" charset="0"/>
              </a:rPr>
              <a:t>BÖLÜM</a:t>
            </a:r>
            <a:br>
              <a:rPr lang="tr-TR" sz="1400" dirty="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r>
            <a:br>
              <a:rPr lang="tr-TR" sz="1400" dirty="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a:t>
            </a:r>
            <a:r>
              <a:rPr lang="tr-TR" sz="1100" dirty="0" smtClean="0">
                <a:solidFill>
                  <a:schemeClr val="tx2"/>
                </a:solidFill>
                <a:latin typeface="Arial Black" panose="020B0A04020102020204" pitchFamily="34" charset="0"/>
              </a:rPr>
              <a:t>Kurumun Sorunları</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r>
            <a:br>
              <a:rPr lang="tr-TR" sz="1100" dirty="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a</a:t>
            </a:r>
            <a:r>
              <a:rPr lang="tr-TR" sz="1100" dirty="0">
                <a:solidFill>
                  <a:schemeClr val="tx2"/>
                </a:solidFill>
                <a:latin typeface="Arial Black" panose="020B0A04020102020204" pitchFamily="34" charset="0"/>
              </a:rPr>
              <a:t>) Kurum Binası İle İlgili Sorunlar </a:t>
            </a:r>
            <a:r>
              <a:rPr lang="tr-TR" sz="1100" dirty="0" smtClean="0">
                <a:solidFill>
                  <a:schemeClr val="tx2"/>
                </a:solidFill>
                <a:latin typeface="Arial Black" panose="020B0A04020102020204" pitchFamily="34" charset="0"/>
              </a:rPr>
              <a:t>:</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r>
            <a:br>
              <a:rPr lang="tr-TR" sz="1100" dirty="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b</a:t>
            </a:r>
            <a:r>
              <a:rPr lang="tr-TR" sz="1100" dirty="0">
                <a:solidFill>
                  <a:schemeClr val="tx2"/>
                </a:solidFill>
                <a:latin typeface="Arial Black" panose="020B0A04020102020204" pitchFamily="34" charset="0"/>
              </a:rPr>
              <a:t>) Öğretmen ve Yönetici Durumu İle İlgili Sorunlar</a:t>
            </a:r>
            <a:r>
              <a:rPr lang="tr-TR" sz="1100" dirty="0" smtClean="0">
                <a:solidFill>
                  <a:schemeClr val="tx2"/>
                </a:solidFill>
                <a:latin typeface="Arial Black" panose="020B0A04020102020204" pitchFamily="34" charset="0"/>
              </a:rPr>
              <a:t>:</a:t>
            </a:r>
            <a:br>
              <a:rPr lang="tr-TR" sz="1100" dirty="0" smtClean="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Halk </a:t>
            </a:r>
            <a:r>
              <a:rPr lang="tr-TR" sz="1100" dirty="0">
                <a:solidFill>
                  <a:schemeClr val="tx2"/>
                </a:solidFill>
                <a:latin typeface="Arial Black" panose="020B0A04020102020204" pitchFamily="34" charset="0"/>
              </a:rPr>
              <a:t>Eğitimi </a:t>
            </a:r>
            <a:r>
              <a:rPr lang="tr-TR" sz="1100" dirty="0" smtClean="0">
                <a:solidFill>
                  <a:schemeClr val="tx2"/>
                </a:solidFill>
                <a:latin typeface="Arial Black" panose="020B0A04020102020204" pitchFamily="34" charset="0"/>
              </a:rPr>
              <a:t>Merkezimizde halen 1 Müdür, 2 Müdür </a:t>
            </a:r>
            <a:r>
              <a:rPr lang="tr-TR" sz="1100" dirty="0">
                <a:solidFill>
                  <a:schemeClr val="tx2"/>
                </a:solidFill>
                <a:latin typeface="Arial Black" panose="020B0A04020102020204" pitchFamily="34" charset="0"/>
              </a:rPr>
              <a:t>Y</a:t>
            </a:r>
            <a:r>
              <a:rPr lang="tr-TR" sz="1100" dirty="0" smtClean="0">
                <a:solidFill>
                  <a:schemeClr val="tx2"/>
                </a:solidFill>
                <a:latin typeface="Arial Black" panose="020B0A04020102020204" pitchFamily="34" charset="0"/>
              </a:rPr>
              <a:t>ardımcısı görev yapmaktadır. Kurumumuzda tam gün tam yıl eğitim uygulaması yapılmasından dolayı Milli Eğitim Bakanlığının norm kadro yönetmeliğine göre ilave bir müdür yardımcısı normu için onay yazısı yazılmıştır.</a:t>
            </a:r>
            <a:r>
              <a:rPr lang="tr-TR" sz="1100" dirty="0">
                <a:solidFill>
                  <a:schemeClr val="tx2"/>
                </a:solidFill>
                <a:latin typeface="Arial Black" panose="020B0A04020102020204" pitchFamily="34" charset="0"/>
              </a:rPr>
              <a:t/>
            </a:r>
            <a:br>
              <a:rPr lang="tr-TR" sz="1100" dirty="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Kurslarda görev alacak Öğretmen ve Usta </a:t>
            </a:r>
            <a:r>
              <a:rPr lang="tr-TR" sz="1100" dirty="0">
                <a:solidFill>
                  <a:schemeClr val="tx2"/>
                </a:solidFill>
                <a:latin typeface="Arial Black" panose="020B0A04020102020204" pitchFamily="34" charset="0"/>
              </a:rPr>
              <a:t>Ö</a:t>
            </a:r>
            <a:r>
              <a:rPr lang="tr-TR" sz="1100" dirty="0" smtClean="0">
                <a:solidFill>
                  <a:schemeClr val="tx2"/>
                </a:solidFill>
                <a:latin typeface="Arial Black" panose="020B0A04020102020204" pitchFamily="34" charset="0"/>
              </a:rPr>
              <a:t>ğretici sıkıntısı da yaşanmaktadır. </a:t>
            </a:r>
            <a:r>
              <a:rPr lang="tr-TR" sz="1100" dirty="0">
                <a:solidFill>
                  <a:schemeClr val="tx2"/>
                </a:solidFill>
                <a:latin typeface="Arial Black" panose="020B0A04020102020204" pitchFamily="34" charset="0"/>
              </a:rPr>
              <a:t>Kadrolu öğretmen sayımızın yetersiz olması nedeniyle birçok alanda kurs açılamamaktadır. Okullardan görevlendirilen öğretmenlere de haftada 10 saate kadar görev verilebildiği için eğitim süresi uzun olan </a:t>
            </a:r>
            <a:r>
              <a:rPr lang="tr-TR" sz="1100" dirty="0" smtClean="0">
                <a:solidFill>
                  <a:schemeClr val="tx2"/>
                </a:solidFill>
                <a:latin typeface="Arial Black" panose="020B0A04020102020204" pitchFamily="34" charset="0"/>
              </a:rPr>
              <a:t>kursların açılması zorlaşmaktadır. </a:t>
            </a:r>
            <a:r>
              <a:rPr lang="tr-TR" sz="1100" dirty="0">
                <a:solidFill>
                  <a:schemeClr val="tx2"/>
                </a:solidFill>
                <a:latin typeface="Arial Black" panose="020B0A04020102020204" pitchFamily="34" charset="0"/>
              </a:rPr>
              <a:t>Ayrıca ekders ücretinin yetersiz olması nedeniyle </a:t>
            </a:r>
            <a:r>
              <a:rPr lang="tr-TR" sz="1100" dirty="0" smtClean="0">
                <a:solidFill>
                  <a:schemeClr val="tx2"/>
                </a:solidFill>
                <a:latin typeface="Arial Black" panose="020B0A04020102020204" pitchFamily="34" charset="0"/>
              </a:rPr>
              <a:t>Usta </a:t>
            </a:r>
            <a:r>
              <a:rPr lang="tr-TR" sz="1100" dirty="0">
                <a:solidFill>
                  <a:schemeClr val="tx2"/>
                </a:solidFill>
                <a:latin typeface="Arial Black" panose="020B0A04020102020204" pitchFamily="34" charset="0"/>
              </a:rPr>
              <a:t>Ö</a:t>
            </a:r>
            <a:r>
              <a:rPr lang="tr-TR" sz="1100" dirty="0" smtClean="0">
                <a:solidFill>
                  <a:schemeClr val="tx2"/>
                </a:solidFill>
                <a:latin typeface="Arial Black" panose="020B0A04020102020204" pitchFamily="34" charset="0"/>
              </a:rPr>
              <a:t>ğretici temininde de sorunlar vardır.</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r>
            <a:br>
              <a:rPr lang="tr-TR" sz="1100" dirty="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c</a:t>
            </a:r>
            <a:r>
              <a:rPr lang="tr-TR" sz="1100" dirty="0">
                <a:solidFill>
                  <a:schemeClr val="tx2"/>
                </a:solidFill>
                <a:latin typeface="Arial Black" panose="020B0A04020102020204" pitchFamily="34" charset="0"/>
              </a:rPr>
              <a:t>) Diğer Personel Sayısı İle İlgili Sorunlar: </a:t>
            </a:r>
            <a:r>
              <a:rPr lang="tr-TR" sz="1100" dirty="0" smtClean="0">
                <a:solidFill>
                  <a:schemeClr val="tx2"/>
                </a:solidFill>
                <a:latin typeface="Arial Black" panose="020B0A04020102020204" pitchFamily="34" charset="0"/>
              </a:rPr>
              <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t>
            </a:r>
            <a:r>
              <a:rPr lang="tr-TR" sz="1100" dirty="0" smtClean="0">
                <a:solidFill>
                  <a:schemeClr val="tx2"/>
                </a:solidFill>
                <a:latin typeface="Arial Black" panose="020B0A04020102020204" pitchFamily="34" charset="0"/>
              </a:rPr>
              <a:t>      Kadrolu hizmetlimiz bulunmadığı için binanın </a:t>
            </a:r>
            <a:r>
              <a:rPr lang="tr-TR" sz="1100" dirty="0">
                <a:solidFill>
                  <a:schemeClr val="tx2"/>
                </a:solidFill>
                <a:latin typeface="Arial Black" panose="020B0A04020102020204" pitchFamily="34" charset="0"/>
              </a:rPr>
              <a:t>temizliği </a:t>
            </a:r>
            <a:r>
              <a:rPr lang="tr-TR" sz="1100" dirty="0" smtClean="0">
                <a:solidFill>
                  <a:schemeClr val="tx2"/>
                </a:solidFill>
                <a:latin typeface="Arial Black" panose="020B0A04020102020204" pitchFamily="34" charset="0"/>
              </a:rPr>
              <a:t>hususunda </a:t>
            </a:r>
            <a:r>
              <a:rPr lang="tr-TR" sz="1100" dirty="0">
                <a:solidFill>
                  <a:schemeClr val="tx2"/>
                </a:solidFill>
                <a:latin typeface="Arial Black" panose="020B0A04020102020204" pitchFamily="34" charset="0"/>
              </a:rPr>
              <a:t>sıkıntı yaşanmaktadır</a:t>
            </a:r>
            <a:r>
              <a:rPr lang="tr-TR" sz="1100" dirty="0" smtClean="0">
                <a:solidFill>
                  <a:schemeClr val="tx2"/>
                </a:solidFill>
                <a:latin typeface="Arial Black" panose="020B0A04020102020204" pitchFamily="34" charset="0"/>
              </a:rPr>
              <a:t>.</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r>
            <a:br>
              <a:rPr lang="tr-TR" sz="1100" dirty="0">
                <a:solidFill>
                  <a:schemeClr val="tx2"/>
                </a:solidFill>
                <a:latin typeface="Arial Black" panose="020B0A04020102020204" pitchFamily="34" charset="0"/>
              </a:rPr>
            </a:br>
            <a:r>
              <a:rPr lang="tr-TR" sz="1100" dirty="0" smtClean="0">
                <a:solidFill>
                  <a:schemeClr val="tx2"/>
                </a:solidFill>
                <a:latin typeface="Arial Black" panose="020B0A04020102020204" pitchFamily="34" charset="0"/>
              </a:rPr>
              <a:t>       d</a:t>
            </a:r>
            <a:r>
              <a:rPr lang="tr-TR" sz="1100" dirty="0">
                <a:solidFill>
                  <a:schemeClr val="tx2"/>
                </a:solidFill>
                <a:latin typeface="Arial Black" panose="020B0A04020102020204" pitchFamily="34" charset="0"/>
              </a:rPr>
              <a:t>) Kursiyerler İle İlgili Sorunlar: </a:t>
            </a:r>
            <a:r>
              <a:rPr lang="tr-TR" sz="1100" dirty="0" smtClean="0">
                <a:solidFill>
                  <a:schemeClr val="tx2"/>
                </a:solidFill>
                <a:latin typeface="Arial Black" panose="020B0A04020102020204" pitchFamily="34" charset="0"/>
              </a:rPr>
              <a:t/>
            </a:r>
            <a:br>
              <a:rPr lang="tr-TR" sz="1100" dirty="0" smtClean="0">
                <a:solidFill>
                  <a:schemeClr val="tx2"/>
                </a:solidFill>
                <a:latin typeface="Arial Black" panose="020B0A04020102020204" pitchFamily="34" charset="0"/>
              </a:rPr>
            </a:br>
            <a:r>
              <a:rPr lang="tr-TR" sz="1100" dirty="0">
                <a:solidFill>
                  <a:schemeClr val="tx2"/>
                </a:solidFill>
                <a:latin typeface="Arial Black" panose="020B0A04020102020204" pitchFamily="34" charset="0"/>
              </a:rPr>
              <a:t> </a:t>
            </a:r>
            <a:r>
              <a:rPr lang="tr-TR" sz="1100" dirty="0" smtClean="0">
                <a:solidFill>
                  <a:schemeClr val="tx2"/>
                </a:solidFill>
                <a:latin typeface="Arial Black" panose="020B0A04020102020204" pitchFamily="34" charset="0"/>
              </a:rPr>
              <a:t>      Kursiyerler </a:t>
            </a:r>
            <a:r>
              <a:rPr lang="tr-TR" sz="1100" dirty="0">
                <a:solidFill>
                  <a:schemeClr val="tx2"/>
                </a:solidFill>
                <a:latin typeface="Arial Black" panose="020B0A04020102020204" pitchFamily="34" charset="0"/>
              </a:rPr>
              <a:t>ile ilgili en önemli sorun devam problemidir. Modüler sisteme geçilmesiyle birlikte Beceri </a:t>
            </a:r>
            <a:r>
              <a:rPr lang="tr-TR" sz="1100" dirty="0" smtClean="0">
                <a:solidFill>
                  <a:schemeClr val="tx2"/>
                </a:solidFill>
                <a:latin typeface="Arial Black" panose="020B0A04020102020204" pitchFamily="34" charset="0"/>
              </a:rPr>
              <a:t>Geliştirme </a:t>
            </a:r>
            <a:r>
              <a:rPr lang="tr-TR" sz="1100" dirty="0">
                <a:solidFill>
                  <a:schemeClr val="tx2"/>
                </a:solidFill>
                <a:latin typeface="Arial Black" panose="020B0A04020102020204" pitchFamily="34" charset="0"/>
              </a:rPr>
              <a:t>alanlarında açılan kursların süresinin uzaması kursiyerlerin devamı konusunda sıkıntı </a:t>
            </a:r>
            <a:r>
              <a:rPr lang="tr-TR" sz="1100" dirty="0" smtClean="0">
                <a:solidFill>
                  <a:schemeClr val="tx2"/>
                </a:solidFill>
                <a:latin typeface="Arial Black" panose="020B0A04020102020204" pitchFamily="34" charset="0"/>
              </a:rPr>
              <a:t>oluşturmaktadır. </a:t>
            </a:r>
            <a:r>
              <a:rPr lang="tr-TR" sz="1100" dirty="0">
                <a:solidFill>
                  <a:schemeClr val="tx2"/>
                </a:solidFill>
                <a:latin typeface="Arial Black" panose="020B0A04020102020204" pitchFamily="34" charset="0"/>
              </a:rPr>
              <a:t>Ayrıca Okuma Yazma kurslarında okuma yazma bilmeyen nüfusun yaş ortalamasının yüksek olması bu tür kurslara yönelik ilgiyi azaltmaktadır.</a:t>
            </a:r>
            <a:r>
              <a:rPr lang="tr-TR" sz="1400" dirty="0">
                <a:solidFill>
                  <a:schemeClr val="tx2"/>
                </a:solidFill>
                <a:latin typeface="Arial Black" panose="020B0A04020102020204" pitchFamily="34" charset="0"/>
              </a:rPr>
              <a:t/>
            </a:r>
            <a:br>
              <a:rPr lang="tr-TR" sz="1400" dirty="0">
                <a:solidFill>
                  <a:schemeClr val="tx2"/>
                </a:solidFill>
                <a:latin typeface="Arial Black" panose="020B0A04020102020204" pitchFamily="34" charset="0"/>
              </a:rPr>
            </a:br>
            <a:endParaRPr lang="tr-TR" sz="1400" dirty="0">
              <a:solidFill>
                <a:schemeClr val="tx2"/>
              </a:solidFill>
              <a:latin typeface="Arial Black" panose="020B0A0402010202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15</a:t>
            </a:fld>
            <a:endParaRPr lang="tr-TR" dirty="0"/>
          </a:p>
        </p:txBody>
      </p:sp>
    </p:spTree>
    <p:extLst>
      <p:ext uri="{BB962C8B-B14F-4D97-AF65-F5344CB8AC3E}">
        <p14:creationId xmlns:p14="http://schemas.microsoft.com/office/powerpoint/2010/main" val="196294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96752"/>
            <a:ext cx="7632848" cy="4669128"/>
          </a:xfrm>
        </p:spPr>
        <p:txBody>
          <a:bodyPr>
            <a:normAutofit/>
          </a:bodyPr>
          <a:lstStyle/>
          <a:p>
            <a:r>
              <a:rPr lang="tr-TR" sz="1200" dirty="0">
                <a:solidFill>
                  <a:schemeClr val="tx2"/>
                </a:solidFill>
                <a:latin typeface="Arial Black" panose="020B0A04020102020204" pitchFamily="34" charset="0"/>
              </a:rPr>
              <a:t>X</a:t>
            </a:r>
            <a:r>
              <a:rPr lang="tr-TR" sz="1200" dirty="0" smtClean="0">
                <a:solidFill>
                  <a:schemeClr val="tx2"/>
                </a:solidFill>
                <a:latin typeface="Arial Black" panose="020B0A04020102020204" pitchFamily="34" charset="0"/>
              </a:rPr>
              <a:t>. </a:t>
            </a:r>
            <a:r>
              <a:rPr lang="tr-TR" sz="1200" dirty="0">
                <a:solidFill>
                  <a:schemeClr val="tx2"/>
                </a:solidFill>
                <a:latin typeface="Arial Black" panose="020B0A04020102020204" pitchFamily="34" charset="0"/>
              </a:rPr>
              <a:t>BÖLÜM</a:t>
            </a:r>
            <a:br>
              <a:rPr lang="tr-TR" sz="1200" dirty="0">
                <a:solidFill>
                  <a:schemeClr val="tx2"/>
                </a:solidFill>
                <a:latin typeface="Arial Black" panose="020B0A04020102020204" pitchFamily="34" charset="0"/>
              </a:rPr>
            </a:br>
            <a:r>
              <a:rPr lang="tr-TR" sz="1200" dirty="0">
                <a:solidFill>
                  <a:schemeClr val="tx2"/>
                </a:solidFill>
                <a:latin typeface="Arial Black" panose="020B0A04020102020204" pitchFamily="34" charset="0"/>
              </a:rPr>
              <a:t/>
            </a:r>
            <a:br>
              <a:rPr lang="tr-TR" sz="1200" dirty="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e) Kurumun </a:t>
            </a:r>
            <a:r>
              <a:rPr lang="tr-TR" sz="1200" dirty="0">
                <a:solidFill>
                  <a:schemeClr val="tx2"/>
                </a:solidFill>
                <a:latin typeface="Arial Black" panose="020B0A04020102020204" pitchFamily="34" charset="0"/>
              </a:rPr>
              <a:t>Kendi İmkânlarıyla Çözülemeyen Sorunları ve </a:t>
            </a:r>
            <a:r>
              <a:rPr lang="tr-TR" sz="1200" dirty="0" smtClean="0">
                <a:solidFill>
                  <a:schemeClr val="tx2"/>
                </a:solidFill>
                <a:latin typeface="Arial Black" panose="020B0A04020102020204" pitchFamily="34" charset="0"/>
              </a:rPr>
              <a:t>Çözümü İçin Öneriler: </a:t>
            </a:r>
            <a:br>
              <a:rPr lang="tr-TR" sz="1200" dirty="0" smtClean="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Binamızda </a:t>
            </a:r>
            <a:r>
              <a:rPr lang="tr-TR" sz="1200" dirty="0">
                <a:solidFill>
                  <a:schemeClr val="tx2"/>
                </a:solidFill>
                <a:latin typeface="Arial Black" panose="020B0A04020102020204" pitchFamily="34" charset="0"/>
              </a:rPr>
              <a:t>engelli rampası bulunduğundan engelli vatandaşlarımız binamıza girebilmekte ancak üst katlardaki dersliklere ulaşımları oldukça güç olmaktadır. Bu özellikteki vatandaşlarımızı üst katlara taşımak için asansör sistemi kurulması gerekmektedir</a:t>
            </a:r>
            <a:r>
              <a:rPr lang="tr-TR" sz="1200" dirty="0" smtClean="0">
                <a:solidFill>
                  <a:schemeClr val="tx2"/>
                </a:solidFill>
                <a:latin typeface="Arial Black" panose="020B0A04020102020204" pitchFamily="34" charset="0"/>
              </a:rPr>
              <a:t>.</a:t>
            </a:r>
            <a:br>
              <a:rPr lang="tr-TR" sz="1200" dirty="0" smtClean="0">
                <a:solidFill>
                  <a:schemeClr val="tx2"/>
                </a:solidFill>
                <a:latin typeface="Arial Black" panose="020B0A04020102020204" pitchFamily="34" charset="0"/>
              </a:rPr>
            </a:br>
            <a:r>
              <a:rPr lang="tr-TR" sz="1200" dirty="0">
                <a:solidFill>
                  <a:schemeClr val="tx2"/>
                </a:solidFill>
                <a:latin typeface="Arial Black" panose="020B0A04020102020204" pitchFamily="34" charset="0"/>
              </a:rPr>
              <a:t/>
            </a:r>
            <a:br>
              <a:rPr lang="tr-TR" sz="1200" dirty="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f) </a:t>
            </a:r>
            <a:r>
              <a:rPr lang="tr-TR" sz="1200" dirty="0">
                <a:solidFill>
                  <a:schemeClr val="tx2"/>
                </a:solidFill>
                <a:latin typeface="Arial Black" panose="020B0A04020102020204" pitchFamily="34" charset="0"/>
              </a:rPr>
              <a:t>Çözümler Konusunda Varsa Üst Makamlara Yapılan Öneriler ve Alınan Cevaplar: Engelli vatandaşlarımız için lavabolarımız uygun hale getirilmiş, binaya girişlerini kolaylaştırmak için engelli rampası yapılmış olup, asansör konusunda ilgili </a:t>
            </a:r>
            <a:r>
              <a:rPr lang="tr-TR" sz="1200" dirty="0" smtClean="0">
                <a:solidFill>
                  <a:schemeClr val="tx2"/>
                </a:solidFill>
                <a:latin typeface="Arial Black" panose="020B0A04020102020204" pitchFamily="34" charset="0"/>
              </a:rPr>
              <a:t>birimlere taleplerimiz </a:t>
            </a:r>
            <a:r>
              <a:rPr lang="tr-TR" sz="1200" dirty="0">
                <a:solidFill>
                  <a:schemeClr val="tx2"/>
                </a:solidFill>
                <a:latin typeface="Arial Black" panose="020B0A04020102020204" pitchFamily="34" charset="0"/>
              </a:rPr>
              <a:t>iletilmiştir</a:t>
            </a:r>
            <a:r>
              <a:rPr lang="tr-TR" sz="1200" dirty="0" smtClean="0">
                <a:solidFill>
                  <a:schemeClr val="tx2"/>
                </a:solidFill>
                <a:latin typeface="Arial Black" panose="020B0A04020102020204" pitchFamily="34" charset="0"/>
              </a:rPr>
              <a:t>.</a:t>
            </a:r>
            <a:br>
              <a:rPr lang="tr-TR" sz="1200" dirty="0" smtClean="0">
                <a:solidFill>
                  <a:schemeClr val="tx2"/>
                </a:solidFill>
                <a:latin typeface="Arial Black" panose="020B0A04020102020204" pitchFamily="34" charset="0"/>
              </a:rPr>
            </a:br>
            <a:r>
              <a:rPr lang="tr-TR" sz="1200" dirty="0">
                <a:solidFill>
                  <a:schemeClr val="tx2"/>
                </a:solidFill>
                <a:latin typeface="Arial Black" panose="020B0A04020102020204" pitchFamily="34" charset="0"/>
              </a:rPr>
              <a:t/>
            </a:r>
            <a:br>
              <a:rPr lang="tr-TR" sz="1200" dirty="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a:r>
            <a:br>
              <a:rPr lang="tr-TR" sz="1200" dirty="0" smtClean="0">
                <a:solidFill>
                  <a:schemeClr val="tx2"/>
                </a:solidFill>
                <a:latin typeface="Arial Black" panose="020B0A04020102020204" pitchFamily="34" charset="0"/>
              </a:rPr>
            </a:br>
            <a:r>
              <a:rPr lang="tr-TR" sz="1200" dirty="0">
                <a:solidFill>
                  <a:schemeClr val="tx2"/>
                </a:solidFill>
                <a:latin typeface="Arial Black" panose="020B0A04020102020204" pitchFamily="34" charset="0"/>
              </a:rPr>
              <a:t/>
            </a:r>
            <a:br>
              <a:rPr lang="tr-TR" sz="1200" dirty="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a:r>
            <a:br>
              <a:rPr lang="tr-TR" sz="1200" dirty="0" smtClean="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a:t>
            </a:r>
            <a:r>
              <a:rPr lang="tr-TR" sz="1200" smtClean="0">
                <a:solidFill>
                  <a:schemeClr val="tx2"/>
                </a:solidFill>
                <a:latin typeface="Arial Black" panose="020B0A04020102020204" pitchFamily="34" charset="0"/>
              </a:rPr>
              <a:t>Ağustos -2023</a:t>
            </a:r>
            <a:r>
              <a:rPr lang="tr-TR" sz="1200" dirty="0" smtClean="0">
                <a:solidFill>
                  <a:schemeClr val="tx2"/>
                </a:solidFill>
                <a:latin typeface="Arial Black" panose="020B0A04020102020204" pitchFamily="34" charset="0"/>
              </a:rPr>
              <a:t/>
            </a:r>
            <a:br>
              <a:rPr lang="tr-TR" sz="1200" dirty="0" smtClean="0">
                <a:solidFill>
                  <a:schemeClr val="tx2"/>
                </a:solidFill>
                <a:latin typeface="Arial Black" panose="020B0A04020102020204" pitchFamily="34" charset="0"/>
              </a:rPr>
            </a:br>
            <a:r>
              <a:rPr lang="tr-TR" sz="1200" smtClean="0">
                <a:solidFill>
                  <a:schemeClr val="tx2"/>
                </a:solidFill>
                <a:latin typeface="Arial Black" panose="020B0A04020102020204" pitchFamily="34" charset="0"/>
              </a:rPr>
              <a:t>                                                            Veli TÜRKMENOĞLU</a:t>
            </a:r>
            <a:r>
              <a:rPr lang="tr-TR" sz="1200" dirty="0" smtClean="0">
                <a:solidFill>
                  <a:schemeClr val="tx2"/>
                </a:solidFill>
                <a:latin typeface="Arial Black" panose="020B0A04020102020204" pitchFamily="34" charset="0"/>
              </a:rPr>
              <a:t/>
            </a:r>
            <a:br>
              <a:rPr lang="tr-TR" sz="1200" dirty="0" smtClean="0">
                <a:solidFill>
                  <a:schemeClr val="tx2"/>
                </a:solidFill>
                <a:latin typeface="Arial Black" panose="020B0A04020102020204" pitchFamily="34" charset="0"/>
              </a:rPr>
            </a:br>
            <a:r>
              <a:rPr lang="tr-TR" sz="1200" dirty="0" smtClean="0">
                <a:solidFill>
                  <a:schemeClr val="tx2"/>
                </a:solidFill>
                <a:latin typeface="Arial Black" panose="020B0A04020102020204" pitchFamily="34" charset="0"/>
              </a:rPr>
              <a:t>                                                         Şehit Adem </a:t>
            </a:r>
            <a:r>
              <a:rPr lang="tr-TR" sz="1200" dirty="0" err="1" smtClean="0">
                <a:solidFill>
                  <a:schemeClr val="tx2"/>
                </a:solidFill>
                <a:latin typeface="Arial Black" panose="020B0A04020102020204" pitchFamily="34" charset="0"/>
              </a:rPr>
              <a:t>İlkkılıç</a:t>
            </a:r>
            <a:r>
              <a:rPr lang="tr-TR" sz="1200" dirty="0" smtClean="0">
                <a:solidFill>
                  <a:schemeClr val="tx2"/>
                </a:solidFill>
                <a:latin typeface="Arial Black" panose="020B0A04020102020204" pitchFamily="34" charset="0"/>
              </a:rPr>
              <a:t> Halk Eğitimi Merkezi Müdürü</a:t>
            </a:r>
            <a:r>
              <a:rPr lang="tr-TR" sz="1400" dirty="0">
                <a:latin typeface="Arial Black" panose="020B0A04020102020204" pitchFamily="34" charset="0"/>
              </a:rPr>
              <a:t/>
            </a:r>
            <a:br>
              <a:rPr lang="tr-TR" sz="1400" dirty="0">
                <a:latin typeface="Arial Black" panose="020B0A04020102020204" pitchFamily="34" charset="0"/>
              </a:rPr>
            </a:br>
            <a:endParaRPr lang="tr-TR" sz="1400" dirty="0">
              <a:latin typeface="Arial Black" panose="020B0A0402010202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16</a:t>
            </a:fld>
            <a:endParaRPr lang="tr-TR" dirty="0"/>
          </a:p>
        </p:txBody>
      </p:sp>
    </p:spTree>
    <p:extLst>
      <p:ext uri="{BB962C8B-B14F-4D97-AF65-F5344CB8AC3E}">
        <p14:creationId xmlns:p14="http://schemas.microsoft.com/office/powerpoint/2010/main" val="64077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5" y="548680"/>
            <a:ext cx="7704857" cy="648072"/>
          </a:xfrm>
        </p:spPr>
        <p:txBody>
          <a:bodyPr>
            <a:normAutofit fontScale="90000"/>
          </a:bodyPr>
          <a:lstStyle/>
          <a:p>
            <a:pPr algn="ctr"/>
            <a:r>
              <a:rPr lang="tr-TR" sz="2000" dirty="0" smtClean="0">
                <a:solidFill>
                  <a:schemeClr val="tx2">
                    <a:lumMod val="75000"/>
                  </a:schemeClr>
                </a:solidFill>
                <a:latin typeface="Algerian" panose="04020705040A02060702" pitchFamily="82" charset="0"/>
              </a:rPr>
              <a:t>YAHYALI ŞEHİT ADEM İLKKILIÇ HALK EĞİTİMİ MERKEZİ MÜDÜRLÜĞÜ</a:t>
            </a:r>
            <a:endParaRPr lang="tr-TR" sz="2000" dirty="0">
              <a:solidFill>
                <a:schemeClr val="tx2">
                  <a:lumMod val="75000"/>
                </a:schemeClr>
              </a:solidFill>
              <a:latin typeface="Algerian" panose="04020705040A02060702" pitchFamily="82"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2</a:t>
            </a:fld>
            <a:endParaRPr lang="tr-TR" dirty="0"/>
          </a:p>
        </p:txBody>
      </p:sp>
      <p:pic>
        <p:nvPicPr>
          <p:cNvPr id="1027" name="Picture 3" descr="C:\Users\hemyahyalı\Desktop\FOTO\100PHOTO\dış cephe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052736"/>
            <a:ext cx="7200800"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58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052736"/>
            <a:ext cx="7632848" cy="4536504"/>
          </a:xfrm>
        </p:spPr>
        <p:txBody>
          <a:bodyPr>
            <a:noAutofit/>
          </a:bodyPr>
          <a:lstStyle/>
          <a:p>
            <a:pPr algn="l"/>
            <a:r>
              <a:rPr lang="tr-TR" sz="2000" dirty="0" smtClean="0">
                <a:latin typeface="Arial Black" panose="020B0A04020102020204" pitchFamily="34" charset="0"/>
              </a:rPr>
              <a:t>                                                            </a:t>
            </a:r>
            <a:br>
              <a:rPr lang="tr-TR" sz="2000" dirty="0" smtClean="0">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I</a:t>
            </a:r>
            <a:r>
              <a:rPr lang="tr-TR" sz="2000" dirty="0">
                <a:solidFill>
                  <a:schemeClr val="bg2">
                    <a:lumMod val="50000"/>
                  </a:schemeClr>
                </a:solidFill>
                <a:latin typeface="Arial Black" panose="020B0A04020102020204" pitchFamily="34" charset="0"/>
              </a:rPr>
              <a:t>. </a:t>
            </a:r>
            <a:r>
              <a:rPr lang="tr-TR" sz="2000" dirty="0" smtClean="0">
                <a:solidFill>
                  <a:schemeClr val="bg2">
                    <a:lumMod val="50000"/>
                  </a:schemeClr>
                </a:solidFill>
                <a:latin typeface="Arial Black" panose="020B0A04020102020204" pitchFamily="34" charset="0"/>
              </a:rPr>
              <a:t>BÖLÜM</a:t>
            </a:r>
            <a:br>
              <a:rPr lang="tr-TR" sz="2000" dirty="0" smtClean="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a:r>
            <a:br>
              <a:rPr lang="tr-TR" sz="2000" dirty="0" smtClean="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a:r>
            <a:br>
              <a:rPr lang="tr-TR" sz="2000" dirty="0" smtClean="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Kurum Adı	: Yahyalı Şehit Adem </a:t>
            </a:r>
            <a:r>
              <a:rPr lang="tr-TR" sz="2000" dirty="0" err="1" smtClean="0">
                <a:solidFill>
                  <a:schemeClr val="bg2">
                    <a:lumMod val="50000"/>
                  </a:schemeClr>
                </a:solidFill>
                <a:latin typeface="Arial Black" panose="020B0A04020102020204" pitchFamily="34" charset="0"/>
              </a:rPr>
              <a:t>İlkkılıç</a:t>
            </a:r>
            <a:r>
              <a:rPr lang="tr-TR" sz="2000" dirty="0" smtClean="0">
                <a:solidFill>
                  <a:schemeClr val="bg2">
                    <a:lumMod val="50000"/>
                  </a:schemeClr>
                </a:solidFill>
                <a:latin typeface="Arial Black" panose="020B0A04020102020204" pitchFamily="34" charset="0"/>
              </a:rPr>
              <a:t> Halk       Eğitimi Merkezi Müdürlüğü</a:t>
            </a:r>
            <a:r>
              <a:rPr lang="tr-TR" sz="2000" dirty="0">
                <a:solidFill>
                  <a:schemeClr val="bg2">
                    <a:lumMod val="50000"/>
                  </a:schemeClr>
                </a:solidFill>
                <a:latin typeface="Arial Black" panose="020B0A04020102020204" pitchFamily="34" charset="0"/>
              </a:rPr>
              <a:t/>
            </a:r>
            <a:br>
              <a:rPr lang="tr-TR" sz="2000" dirty="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Adresi</a:t>
            </a:r>
            <a:r>
              <a:rPr lang="tr-TR" sz="2000" dirty="0">
                <a:solidFill>
                  <a:schemeClr val="bg2">
                    <a:lumMod val="50000"/>
                  </a:schemeClr>
                </a:solidFill>
                <a:latin typeface="Arial Black" panose="020B0A04020102020204" pitchFamily="34" charset="0"/>
              </a:rPr>
              <a:t>	</a:t>
            </a:r>
            <a:r>
              <a:rPr lang="tr-TR" sz="2000" dirty="0" smtClean="0">
                <a:solidFill>
                  <a:schemeClr val="bg2">
                    <a:lumMod val="50000"/>
                  </a:schemeClr>
                </a:solidFill>
                <a:latin typeface="Arial Black" panose="020B0A04020102020204" pitchFamily="34" charset="0"/>
              </a:rPr>
              <a:t>	: Seydili </a:t>
            </a:r>
            <a:r>
              <a:rPr lang="tr-TR" sz="2000" dirty="0">
                <a:solidFill>
                  <a:schemeClr val="bg2">
                    <a:lumMod val="50000"/>
                  </a:schemeClr>
                </a:solidFill>
                <a:latin typeface="Arial Black" panose="020B0A04020102020204" pitchFamily="34" charset="0"/>
              </a:rPr>
              <a:t>Mah. Hasan </a:t>
            </a:r>
            <a:r>
              <a:rPr lang="tr-TR" sz="2000" dirty="0" smtClean="0">
                <a:solidFill>
                  <a:schemeClr val="bg2">
                    <a:lumMod val="50000"/>
                  </a:schemeClr>
                </a:solidFill>
                <a:latin typeface="Arial Black" panose="020B0A04020102020204" pitchFamily="34" charset="0"/>
              </a:rPr>
              <a:t>Hüseyin 				  Arıkan Cad</a:t>
            </a:r>
            <a:r>
              <a:rPr lang="tr-TR" sz="2000" dirty="0">
                <a:solidFill>
                  <a:schemeClr val="bg2">
                    <a:lumMod val="50000"/>
                  </a:schemeClr>
                </a:solidFill>
                <a:latin typeface="Arial Black" panose="020B0A04020102020204" pitchFamily="34" charset="0"/>
              </a:rPr>
              <a:t>. </a:t>
            </a:r>
            <a:r>
              <a:rPr lang="tr-TR" sz="2000" dirty="0" smtClean="0">
                <a:solidFill>
                  <a:schemeClr val="bg2">
                    <a:lumMod val="50000"/>
                  </a:schemeClr>
                </a:solidFill>
                <a:latin typeface="Arial Black" panose="020B0A04020102020204" pitchFamily="34" charset="0"/>
              </a:rPr>
              <a:t>No :13</a:t>
            </a:r>
            <a:r>
              <a:rPr lang="tr-TR" sz="2000" dirty="0">
                <a:solidFill>
                  <a:schemeClr val="bg2">
                    <a:lumMod val="50000"/>
                  </a:schemeClr>
                </a:solidFill>
                <a:latin typeface="Arial Black" panose="020B0A04020102020204" pitchFamily="34" charset="0"/>
              </a:rPr>
              <a:t/>
            </a:r>
            <a:br>
              <a:rPr lang="tr-TR" sz="2000" dirty="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e-posta    	: </a:t>
            </a:r>
            <a:r>
              <a:rPr lang="tr-TR" sz="2000" dirty="0">
                <a:solidFill>
                  <a:schemeClr val="bg2">
                    <a:lumMod val="50000"/>
                  </a:schemeClr>
                </a:solidFill>
                <a:latin typeface="Arial Black" panose="020B0A04020102020204" pitchFamily="34" charset="0"/>
              </a:rPr>
              <a:t>171030@meb.k12.tr</a:t>
            </a:r>
            <a:br>
              <a:rPr lang="tr-TR" sz="2000" dirty="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Telefon No 	: </a:t>
            </a:r>
            <a:r>
              <a:rPr lang="tr-TR" sz="2000" dirty="0">
                <a:solidFill>
                  <a:schemeClr val="bg2">
                    <a:lumMod val="50000"/>
                  </a:schemeClr>
                </a:solidFill>
                <a:latin typeface="Arial Black" panose="020B0A04020102020204" pitchFamily="34" charset="0"/>
              </a:rPr>
              <a:t>0 352 6113017 </a:t>
            </a:r>
            <a:br>
              <a:rPr lang="tr-TR" sz="2000" dirty="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Fax No		:</a:t>
            </a:r>
            <a:r>
              <a:rPr lang="tr-TR" sz="2000" dirty="0">
                <a:solidFill>
                  <a:schemeClr val="bg2">
                    <a:lumMod val="50000"/>
                  </a:schemeClr>
                </a:solidFill>
                <a:latin typeface="Arial Black" panose="020B0A04020102020204" pitchFamily="34" charset="0"/>
              </a:rPr>
              <a:t/>
            </a:r>
            <a:br>
              <a:rPr lang="tr-TR" sz="2000" dirty="0">
                <a:solidFill>
                  <a:schemeClr val="bg2">
                    <a:lumMod val="50000"/>
                  </a:schemeClr>
                </a:solidFill>
                <a:latin typeface="Arial Black" panose="020B0A04020102020204" pitchFamily="34" charset="0"/>
              </a:rPr>
            </a:br>
            <a:r>
              <a:rPr lang="tr-TR" sz="2000" dirty="0" smtClean="0">
                <a:solidFill>
                  <a:schemeClr val="bg2">
                    <a:lumMod val="50000"/>
                  </a:schemeClr>
                </a:solidFill>
                <a:latin typeface="Arial Black" panose="020B0A04020102020204" pitchFamily="34" charset="0"/>
              </a:rPr>
              <a:t>       Müdürü</a:t>
            </a:r>
            <a:r>
              <a:rPr lang="tr-TR" sz="2000" dirty="0">
                <a:solidFill>
                  <a:schemeClr val="bg2">
                    <a:lumMod val="50000"/>
                  </a:schemeClr>
                </a:solidFill>
                <a:latin typeface="Arial Black" panose="020B0A04020102020204" pitchFamily="34" charset="0"/>
              </a:rPr>
              <a:t>	</a:t>
            </a:r>
            <a:r>
              <a:rPr lang="tr-TR" sz="2000" dirty="0" smtClean="0">
                <a:solidFill>
                  <a:schemeClr val="bg2">
                    <a:lumMod val="50000"/>
                  </a:schemeClr>
                </a:solidFill>
                <a:latin typeface="Arial Black" panose="020B0A04020102020204" pitchFamily="34" charset="0"/>
              </a:rPr>
              <a:t>	: Veli TÜRKMENOĞLU</a:t>
            </a:r>
            <a:r>
              <a:rPr lang="tr-TR" sz="2000" dirty="0">
                <a:latin typeface="Arial Black" panose="020B0A04020102020204" pitchFamily="34" charset="0"/>
              </a:rPr>
              <a:t/>
            </a:r>
            <a:br>
              <a:rPr lang="tr-TR" sz="2000" dirty="0">
                <a:latin typeface="Arial Black" panose="020B0A04020102020204" pitchFamily="34" charset="0"/>
              </a:rPr>
            </a:br>
            <a:r>
              <a:rPr lang="tr-TR" sz="2000" dirty="0">
                <a:latin typeface="Arial Black" panose="020B0A04020102020204" pitchFamily="34" charset="0"/>
              </a:rPr>
              <a:t/>
            </a:r>
            <a:br>
              <a:rPr lang="tr-TR" sz="2000" dirty="0">
                <a:latin typeface="Arial Black" panose="020B0A04020102020204" pitchFamily="34" charset="0"/>
              </a:rPr>
            </a:br>
            <a:endParaRPr lang="tr-TR" sz="2000" dirty="0">
              <a:latin typeface="Arial Black" panose="020B0A0402010202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3</a:t>
            </a:fld>
            <a:endParaRPr lang="tr-TR" dirty="0"/>
          </a:p>
        </p:txBody>
      </p:sp>
    </p:spTree>
    <p:extLst>
      <p:ext uri="{BB962C8B-B14F-4D97-AF65-F5344CB8AC3E}">
        <p14:creationId xmlns:p14="http://schemas.microsoft.com/office/powerpoint/2010/main" val="3825566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548680"/>
            <a:ext cx="7632848" cy="5760640"/>
          </a:xfrm>
        </p:spPr>
        <p:txBody>
          <a:bodyPr>
            <a:normAutofit fontScale="90000"/>
          </a:bodyPr>
          <a:lstStyle/>
          <a:p>
            <a:pPr algn="l"/>
            <a:r>
              <a:rPr lang="tr-TR" sz="1400" dirty="0" smtClean="0">
                <a:latin typeface="Arial Black" panose="020B0A04020102020204" pitchFamily="34" charset="0"/>
              </a:rPr>
              <a:t>			</a:t>
            </a:r>
            <a:r>
              <a:rPr lang="tr-TR" sz="1400" dirty="0" smtClean="0">
                <a:solidFill>
                  <a:schemeClr val="bg2">
                    <a:lumMod val="50000"/>
                  </a:schemeClr>
                </a:solidFill>
                <a:latin typeface="Arial Black" panose="020B0A04020102020204" pitchFamily="34" charset="0"/>
              </a:rPr>
              <a:t>II</a:t>
            </a:r>
            <a:r>
              <a:rPr lang="tr-TR" sz="1400" dirty="0">
                <a:solidFill>
                  <a:schemeClr val="bg2">
                    <a:lumMod val="50000"/>
                  </a:schemeClr>
                </a:solidFill>
                <a:latin typeface="Arial Black" panose="020B0A04020102020204" pitchFamily="34" charset="0"/>
              </a:rPr>
              <a:t>. BÖLÜM</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r>
            <a:br>
              <a:rPr lang="tr-TR" sz="1400" dirty="0">
                <a:latin typeface="Arial Black" panose="020B0A04020102020204" pitchFamily="34" charset="0"/>
              </a:rPr>
            </a:br>
            <a:r>
              <a:rPr lang="tr-TR" sz="1400" dirty="0" smtClean="0">
                <a:solidFill>
                  <a:srgbClr val="C00000"/>
                </a:solidFill>
                <a:latin typeface="Arial Black" panose="020B0A04020102020204" pitchFamily="34" charset="0"/>
              </a:rPr>
              <a:t>a</a:t>
            </a:r>
            <a:r>
              <a:rPr lang="tr-TR" sz="1400" dirty="0">
                <a:solidFill>
                  <a:srgbClr val="C00000"/>
                </a:solidFill>
                <a:latin typeface="Arial Black" panose="020B0A04020102020204" pitchFamily="34" charset="0"/>
              </a:rPr>
              <a:t>) Kurumun </a:t>
            </a:r>
            <a:r>
              <a:rPr lang="tr-TR" sz="1400" dirty="0" smtClean="0">
                <a:solidFill>
                  <a:srgbClr val="C00000"/>
                </a:solidFill>
                <a:latin typeface="Arial Black" panose="020B0A04020102020204" pitchFamily="34" charset="0"/>
              </a:rPr>
              <a:t>Tarihçesi: </a:t>
            </a:r>
            <a:r>
              <a:rPr lang="tr-TR" sz="1400" dirty="0" smtClean="0">
                <a:solidFill>
                  <a:schemeClr val="bg2">
                    <a:lumMod val="50000"/>
                  </a:schemeClr>
                </a:solidFill>
                <a:latin typeface="Arial Black" panose="020B0A04020102020204" pitchFamily="34" charset="0"/>
              </a:rPr>
              <a:t>Halk </a:t>
            </a:r>
            <a:r>
              <a:rPr lang="tr-TR" sz="1400" dirty="0">
                <a:solidFill>
                  <a:schemeClr val="bg2">
                    <a:lumMod val="50000"/>
                  </a:schemeClr>
                </a:solidFill>
                <a:latin typeface="Arial Black" panose="020B0A04020102020204" pitchFamily="34" charset="0"/>
              </a:rPr>
              <a:t>Eğitimi Merkezi ilçemizde 1970 yılında faaliyetine başlamıştır. 1990 yılında müstakil binasına taşınmış olup halen bu binada çalışmalarına devam etmektedir. Mesleki Eğitim Merkezi 1988 yılından itibaren Halk Eğitimi Merkezi bünyesine alınmış olup 2012 yılı Haziran ayına kadar kurumumuz Mesleki Eğitim ve Halk Eğitimi çalışmalarını bir </a:t>
            </a:r>
            <a:r>
              <a:rPr lang="tr-TR" sz="1400" dirty="0" smtClean="0">
                <a:solidFill>
                  <a:schemeClr val="bg2">
                    <a:lumMod val="50000"/>
                  </a:schemeClr>
                </a:solidFill>
                <a:latin typeface="Arial Black" panose="020B0A04020102020204" pitchFamily="34" charset="0"/>
              </a:rPr>
              <a:t>arada yürütmüştür</a:t>
            </a:r>
            <a:r>
              <a:rPr lang="tr-TR" sz="1400" dirty="0">
                <a:solidFill>
                  <a:schemeClr val="bg2">
                    <a:lumMod val="50000"/>
                  </a:schemeClr>
                </a:solidFill>
                <a:latin typeface="Arial Black" panose="020B0A04020102020204" pitchFamily="34" charset="0"/>
              </a:rPr>
              <a:t>. Milli Eğitim Bakanlığının 15/06/2012 tarihli yazısıyla Mesleki Eğitim Merkezi, Hasan Hüseyin Arıkan </a:t>
            </a:r>
            <a:r>
              <a:rPr lang="tr-TR" sz="1400" dirty="0" smtClean="0">
                <a:solidFill>
                  <a:schemeClr val="bg2">
                    <a:lumMod val="50000"/>
                  </a:schemeClr>
                </a:solidFill>
                <a:latin typeface="Arial Black" panose="020B0A04020102020204" pitchFamily="34" charset="0"/>
              </a:rPr>
              <a:t>MTAL </a:t>
            </a:r>
            <a:r>
              <a:rPr lang="tr-TR" sz="1400" dirty="0">
                <a:solidFill>
                  <a:schemeClr val="bg2">
                    <a:lumMod val="50000"/>
                  </a:schemeClr>
                </a:solidFill>
                <a:latin typeface="Arial Black" panose="020B0A04020102020204" pitchFamily="34" charset="0"/>
              </a:rPr>
              <a:t>bünyesine nakledilmiştir</a:t>
            </a:r>
            <a:r>
              <a:rPr lang="tr-TR" sz="1400" dirty="0" smtClean="0">
                <a:solidFill>
                  <a:schemeClr val="bg2">
                    <a:lumMod val="50000"/>
                  </a:schemeClr>
                </a:solidFill>
                <a:latin typeface="Arial Black" panose="020B0A04020102020204" pitchFamily="34" charset="0"/>
              </a:rPr>
              <a:t>.</a:t>
            </a:r>
            <a:br>
              <a:rPr lang="tr-TR" sz="1400" dirty="0" smtClean="0">
                <a:solidFill>
                  <a:schemeClr val="bg2">
                    <a:lumMod val="50000"/>
                  </a:schemeClr>
                </a:solidFill>
                <a:latin typeface="Arial Black" panose="020B0A04020102020204" pitchFamily="34" charset="0"/>
              </a:rPr>
            </a:br>
            <a:r>
              <a:rPr lang="tr-TR" sz="1400" dirty="0" smtClean="0">
                <a:solidFill>
                  <a:schemeClr val="bg2">
                    <a:lumMod val="50000"/>
                  </a:schemeClr>
                </a:solidFill>
                <a:latin typeface="Arial Black" panose="020B0A04020102020204" pitchFamily="34" charset="0"/>
              </a:rPr>
              <a:t> </a:t>
            </a: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a:solidFill>
                  <a:srgbClr val="C00000"/>
                </a:solidFill>
                <a:latin typeface="Arial Black" panose="020B0A04020102020204" pitchFamily="34" charset="0"/>
              </a:rPr>
              <a:t/>
            </a:r>
            <a:br>
              <a:rPr lang="tr-TR" sz="1400" dirty="0">
                <a:solidFill>
                  <a:srgbClr val="C00000"/>
                </a:solidFill>
                <a:latin typeface="Arial Black" panose="020B0A04020102020204" pitchFamily="34" charset="0"/>
              </a:rPr>
            </a:br>
            <a:r>
              <a:rPr lang="tr-TR" sz="1400" dirty="0">
                <a:solidFill>
                  <a:srgbClr val="C00000"/>
                </a:solidFill>
                <a:latin typeface="Arial Black" panose="020B0A04020102020204" pitchFamily="34" charset="0"/>
              </a:rPr>
              <a:t>b) Kuruma Özel Bir İsim Verilmişse Veriliş Amacı: </a:t>
            </a:r>
            <a:r>
              <a:rPr lang="tr-TR" sz="1400" dirty="0" err="1" smtClean="0">
                <a:solidFill>
                  <a:schemeClr val="bg2">
                    <a:lumMod val="50000"/>
                  </a:schemeClr>
                </a:solidFill>
                <a:latin typeface="Arial Black" panose="020B0A04020102020204" pitchFamily="34" charset="0"/>
              </a:rPr>
              <a:t>Yahyalılı</a:t>
            </a:r>
            <a:r>
              <a:rPr lang="tr-TR" sz="1400" dirty="0" smtClean="0">
                <a:solidFill>
                  <a:schemeClr val="bg2">
                    <a:lumMod val="50000"/>
                  </a:schemeClr>
                </a:solidFill>
                <a:latin typeface="Arial Black" panose="020B0A04020102020204" pitchFamily="34" charset="0"/>
              </a:rPr>
              <a:t> </a:t>
            </a:r>
            <a:r>
              <a:rPr lang="tr-TR" sz="1400" dirty="0" err="1" smtClean="0">
                <a:solidFill>
                  <a:schemeClr val="bg2">
                    <a:lumMod val="50000"/>
                  </a:schemeClr>
                </a:solidFill>
                <a:latin typeface="Arial Black" panose="020B0A04020102020204" pitchFamily="34" charset="0"/>
              </a:rPr>
              <a:t>hemşehrimiz</a:t>
            </a:r>
            <a:r>
              <a:rPr lang="tr-TR" sz="1400" dirty="0" smtClean="0">
                <a:solidFill>
                  <a:schemeClr val="bg2">
                    <a:lumMod val="50000"/>
                  </a:schemeClr>
                </a:solidFill>
                <a:latin typeface="Arial Black" panose="020B0A04020102020204" pitchFamily="34" charset="0"/>
              </a:rPr>
              <a:t> olan Komiser Yardımcısı Şehit Adem </a:t>
            </a:r>
            <a:r>
              <a:rPr lang="tr-TR" sz="1400" dirty="0" err="1" smtClean="0">
                <a:solidFill>
                  <a:schemeClr val="bg2">
                    <a:lumMod val="50000"/>
                  </a:schemeClr>
                </a:solidFill>
                <a:latin typeface="Arial Black" panose="020B0A04020102020204" pitchFamily="34" charset="0"/>
              </a:rPr>
              <a:t>İlkkılıç’ın</a:t>
            </a:r>
            <a:r>
              <a:rPr lang="tr-TR" sz="1400" dirty="0" smtClean="0">
                <a:solidFill>
                  <a:schemeClr val="bg2">
                    <a:lumMod val="50000"/>
                  </a:schemeClr>
                </a:solidFill>
                <a:latin typeface="Arial Black" panose="020B0A04020102020204" pitchFamily="34" charset="0"/>
              </a:rPr>
              <a:t> ismi Kayseri İl Milli Eğitim </a:t>
            </a:r>
            <a:r>
              <a:rPr lang="tr-TR" sz="1200" dirty="0" smtClean="0">
                <a:solidFill>
                  <a:schemeClr val="bg2">
                    <a:lumMod val="50000"/>
                  </a:schemeClr>
                </a:solidFill>
                <a:latin typeface="Arial Black" panose="020B0A04020102020204" pitchFamily="34" charset="0"/>
              </a:rPr>
              <a:t>Müdürlüğünün 18/12/2018 tarih ve 31830313-105.05-E.24442924 </a:t>
            </a:r>
            <a:r>
              <a:rPr lang="tr-TR" sz="1400" dirty="0" smtClean="0">
                <a:solidFill>
                  <a:schemeClr val="bg2">
                    <a:lumMod val="50000"/>
                  </a:schemeClr>
                </a:solidFill>
                <a:latin typeface="Arial Black" panose="020B0A04020102020204" pitchFamily="34" charset="0"/>
              </a:rPr>
              <a:t>sayılı yazıları ile merkezimize verilmiştir.</a:t>
            </a: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a:latin typeface="Arial Black" panose="020B0A04020102020204" pitchFamily="34" charset="0"/>
              </a:rPr>
              <a:t/>
            </a:r>
            <a:br>
              <a:rPr lang="tr-TR" sz="1400" dirty="0">
                <a:latin typeface="Arial Black" panose="020B0A04020102020204" pitchFamily="34" charset="0"/>
              </a:rPr>
            </a:br>
            <a:r>
              <a:rPr lang="tr-TR" sz="1400" dirty="0">
                <a:solidFill>
                  <a:srgbClr val="C00000"/>
                </a:solidFill>
                <a:latin typeface="Arial Black" panose="020B0A04020102020204" pitchFamily="34" charset="0"/>
              </a:rPr>
              <a:t>c) Kurumun </a:t>
            </a:r>
            <a:r>
              <a:rPr lang="tr-TR" sz="1400" dirty="0" smtClean="0">
                <a:solidFill>
                  <a:srgbClr val="C00000"/>
                </a:solidFill>
                <a:latin typeface="Arial Black" panose="020B0A04020102020204" pitchFamily="34" charset="0"/>
              </a:rPr>
              <a:t>Özellikleri: </a:t>
            </a:r>
            <a:r>
              <a:rPr lang="tr-TR" sz="1400" dirty="0" smtClean="0">
                <a:solidFill>
                  <a:schemeClr val="bg2">
                    <a:lumMod val="50000"/>
                  </a:schemeClr>
                </a:solidFill>
                <a:latin typeface="Arial Black" panose="020B0A04020102020204" pitchFamily="34" charset="0"/>
              </a:rPr>
              <a:t>Örgün </a:t>
            </a:r>
            <a:r>
              <a:rPr lang="tr-TR" sz="1400" dirty="0">
                <a:solidFill>
                  <a:schemeClr val="bg2">
                    <a:lumMod val="50000"/>
                  </a:schemeClr>
                </a:solidFill>
                <a:latin typeface="Arial Black" panose="020B0A04020102020204" pitchFamily="34" charset="0"/>
              </a:rPr>
              <a:t>eğitim sistemine hiç girmemiş ya da herhangi bir kademesinde bulunan veya bu kademelerden çıkmış bireylere; gerekli bilgi, beceri ve davranışlar kazandırmak için örgün eğitimin yanında veya </a:t>
            </a:r>
            <a:r>
              <a:rPr lang="tr-TR" sz="1400" dirty="0" smtClean="0">
                <a:solidFill>
                  <a:schemeClr val="bg2">
                    <a:lumMod val="50000"/>
                  </a:schemeClr>
                </a:solidFill>
                <a:latin typeface="Arial Black" panose="020B0A04020102020204" pitchFamily="34" charset="0"/>
              </a:rPr>
              <a:t>dışında, </a:t>
            </a:r>
            <a:r>
              <a:rPr lang="tr-TR" sz="1400" dirty="0">
                <a:solidFill>
                  <a:schemeClr val="bg2">
                    <a:lumMod val="50000"/>
                  </a:schemeClr>
                </a:solidFill>
                <a:latin typeface="Arial Black" panose="020B0A04020102020204" pitchFamily="34" charset="0"/>
              </a:rPr>
              <a:t>onların; ilgi, istek ve yetenekleri doğrultusunda ekonomik, toplumsal ve kültürel gelişmelerini sağlayıcı nitelikte, çeşitli süre ve düzeyler de yaşam boyu yapılan eğitim, üretim, rehberlik ve uygulama etkinlikleri merkezimizin kuruluş amacına yönelik yaptığı çalışmalardır</a:t>
            </a:r>
            <a:r>
              <a:rPr lang="tr-TR" sz="1400" dirty="0" smtClean="0">
                <a:solidFill>
                  <a:schemeClr val="bg2">
                    <a:lumMod val="50000"/>
                  </a:schemeClr>
                </a:solidFill>
                <a:latin typeface="Arial Black" panose="020B0A04020102020204" pitchFamily="34" charset="0"/>
              </a:rPr>
              <a:t>. Ayrıca </a:t>
            </a:r>
            <a:r>
              <a:rPr lang="tr-TR" sz="1400" dirty="0">
                <a:solidFill>
                  <a:schemeClr val="bg2">
                    <a:lumMod val="50000"/>
                  </a:schemeClr>
                </a:solidFill>
                <a:latin typeface="Arial Black" panose="020B0A04020102020204" pitchFamily="34" charset="0"/>
              </a:rPr>
              <a:t>merkezimizde Açık öğretimin iş ve işlemleri yürütülmektedir.1988 yılından itibaren bünyesinde, Çıraklık Eğitim Merkezi şimdiki adıyla Mesleki Eğitim Merkezi faaliyet göstermiştir. Bu bağlamda merkezimizde ilköğretim mezunu okula gitmeyen gençlere 2012 Haziran ayına kadar çeşitli mesleklerde çıraklık </a:t>
            </a:r>
            <a:r>
              <a:rPr lang="tr-TR" sz="1400" dirty="0" smtClean="0">
                <a:solidFill>
                  <a:schemeClr val="bg2">
                    <a:lumMod val="50000"/>
                  </a:schemeClr>
                </a:solidFill>
                <a:latin typeface="Arial Black" panose="020B0A04020102020204" pitchFamily="34" charset="0"/>
              </a:rPr>
              <a:t>eğitimi düzenlenmiş ve </a:t>
            </a:r>
            <a:r>
              <a:rPr lang="tr-TR" sz="1400" dirty="0">
                <a:solidFill>
                  <a:schemeClr val="bg2">
                    <a:lumMod val="50000"/>
                  </a:schemeClr>
                </a:solidFill>
                <a:latin typeface="Arial Black" panose="020B0A04020102020204" pitchFamily="34" charset="0"/>
              </a:rPr>
              <a:t>b</a:t>
            </a:r>
            <a:r>
              <a:rPr lang="tr-TR" sz="1400" dirty="0" smtClean="0">
                <a:solidFill>
                  <a:schemeClr val="bg2">
                    <a:lumMod val="50000"/>
                  </a:schemeClr>
                </a:solidFill>
                <a:latin typeface="Arial Black" panose="020B0A04020102020204" pitchFamily="34" charset="0"/>
              </a:rPr>
              <a:t>u </a:t>
            </a:r>
            <a:r>
              <a:rPr lang="tr-TR" sz="1400" dirty="0">
                <a:solidFill>
                  <a:schemeClr val="bg2">
                    <a:lumMod val="50000"/>
                  </a:schemeClr>
                </a:solidFill>
                <a:latin typeface="Arial Black" panose="020B0A04020102020204" pitchFamily="34" charset="0"/>
              </a:rPr>
              <a:t>eğitimi tamamlayan öğrencilere kalfalık belgesi, kalfalık eğitimini tamamlayanlara </a:t>
            </a:r>
            <a:r>
              <a:rPr lang="tr-TR" sz="1400" dirty="0" smtClean="0">
                <a:solidFill>
                  <a:schemeClr val="bg2">
                    <a:lumMod val="50000"/>
                  </a:schemeClr>
                </a:solidFill>
                <a:latin typeface="Arial Black" panose="020B0A04020102020204" pitchFamily="34" charset="0"/>
              </a:rPr>
              <a:t>da ustalık </a:t>
            </a:r>
            <a:r>
              <a:rPr lang="tr-TR" sz="1400" dirty="0">
                <a:solidFill>
                  <a:schemeClr val="bg2">
                    <a:lumMod val="50000"/>
                  </a:schemeClr>
                </a:solidFill>
                <a:latin typeface="Arial Black" panose="020B0A04020102020204" pitchFamily="34" charset="0"/>
              </a:rPr>
              <a:t>belgesi </a:t>
            </a:r>
            <a:r>
              <a:rPr lang="tr-TR" sz="1400" dirty="0" smtClean="0">
                <a:solidFill>
                  <a:schemeClr val="bg2">
                    <a:lumMod val="50000"/>
                  </a:schemeClr>
                </a:solidFill>
                <a:latin typeface="Arial Black" panose="020B0A04020102020204" pitchFamily="34" charset="0"/>
              </a:rPr>
              <a:t>verilmiştir.</a:t>
            </a:r>
            <a:br>
              <a:rPr lang="tr-TR" sz="1400" dirty="0" smtClean="0">
                <a:solidFill>
                  <a:schemeClr val="bg2">
                    <a:lumMod val="50000"/>
                  </a:schemeClr>
                </a:solidFill>
                <a:latin typeface="Arial Black" panose="020B0A04020102020204" pitchFamily="34" charset="0"/>
              </a:rPr>
            </a:br>
            <a:endParaRPr lang="tr-TR" sz="1400" dirty="0">
              <a:solidFill>
                <a:schemeClr val="bg2">
                  <a:lumMod val="50000"/>
                </a:schemeClr>
              </a:solidFill>
              <a:latin typeface="Arial Black" panose="020B0A0402010202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4</a:t>
            </a:fld>
            <a:endParaRPr lang="tr-TR" dirty="0"/>
          </a:p>
        </p:txBody>
      </p:sp>
    </p:spTree>
    <p:extLst>
      <p:ext uri="{BB962C8B-B14F-4D97-AF65-F5344CB8AC3E}">
        <p14:creationId xmlns:p14="http://schemas.microsoft.com/office/powerpoint/2010/main" val="276781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704088"/>
            <a:ext cx="7704856" cy="5533224"/>
          </a:xfrm>
        </p:spPr>
        <p:txBody>
          <a:bodyPr>
            <a:normAutofit fontScale="90000"/>
          </a:bodyPr>
          <a:lstStyle/>
          <a:p>
            <a:pPr algn="l"/>
            <a:r>
              <a:rPr lang="tr-TR" sz="1400" dirty="0" smtClean="0">
                <a:latin typeface="Arial Black" panose="020B0A04020102020204" pitchFamily="34" charset="0"/>
              </a:rPr>
              <a:t>			      </a:t>
            </a:r>
            <a:r>
              <a:rPr lang="tr-TR" sz="1400" dirty="0" smtClean="0">
                <a:solidFill>
                  <a:schemeClr val="bg2">
                    <a:lumMod val="50000"/>
                  </a:schemeClr>
                </a:solidFill>
                <a:latin typeface="Arial Black" panose="020B0A04020102020204" pitchFamily="34" charset="0"/>
              </a:rPr>
              <a:t>III</a:t>
            </a:r>
            <a:r>
              <a:rPr lang="tr-TR" sz="1400" dirty="0">
                <a:solidFill>
                  <a:schemeClr val="bg2">
                    <a:lumMod val="50000"/>
                  </a:schemeClr>
                </a:solidFill>
                <a:latin typeface="Arial Black" panose="020B0A04020102020204" pitchFamily="34" charset="0"/>
              </a:rPr>
              <a:t>. BÖLÜM</a:t>
            </a:r>
            <a:r>
              <a:rPr lang="tr-TR" sz="1400" dirty="0">
                <a:solidFill>
                  <a:schemeClr val="tx2">
                    <a:lumMod val="75000"/>
                  </a:schemeClr>
                </a:solidFill>
                <a:latin typeface="Arial Black" panose="020B0A04020102020204" pitchFamily="34" charset="0"/>
              </a:rPr>
              <a:t/>
            </a:r>
            <a:br>
              <a:rPr lang="tr-TR" sz="1400" dirty="0">
                <a:solidFill>
                  <a:schemeClr val="tx2">
                    <a:lumMod val="75000"/>
                  </a:schemeClr>
                </a:solidFill>
                <a:latin typeface="Arial Black" panose="020B0A04020102020204" pitchFamily="34" charset="0"/>
              </a:rPr>
            </a:br>
            <a:r>
              <a:rPr lang="tr-TR" sz="1400" dirty="0">
                <a:solidFill>
                  <a:schemeClr val="tx2">
                    <a:lumMod val="75000"/>
                  </a:schemeClr>
                </a:solidFill>
                <a:latin typeface="Arial Black" panose="020B0A04020102020204" pitchFamily="34" charset="0"/>
              </a:rPr>
              <a:t/>
            </a:r>
            <a:br>
              <a:rPr lang="tr-TR" sz="1400" dirty="0">
                <a:solidFill>
                  <a:schemeClr val="tx2">
                    <a:lumMod val="75000"/>
                  </a:schemeClr>
                </a:solidFill>
                <a:latin typeface="Arial Black" panose="020B0A04020102020204" pitchFamily="34" charset="0"/>
              </a:rPr>
            </a:br>
            <a:r>
              <a:rPr lang="tr-TR" sz="1400" dirty="0">
                <a:solidFill>
                  <a:srgbClr val="C00000"/>
                </a:solidFill>
                <a:latin typeface="Arial Black" panose="020B0A04020102020204" pitchFamily="34" charset="0"/>
              </a:rPr>
              <a:t>Kurumun </a:t>
            </a:r>
            <a:r>
              <a:rPr lang="tr-TR" sz="1400" dirty="0" smtClean="0">
                <a:solidFill>
                  <a:srgbClr val="C00000"/>
                </a:solidFill>
                <a:latin typeface="Arial Black" panose="020B0A04020102020204" pitchFamily="34" charset="0"/>
              </a:rPr>
              <a:t>Fiziki Durumu:</a:t>
            </a:r>
            <a:r>
              <a:rPr lang="tr-TR" sz="1400" dirty="0" smtClean="0">
                <a:solidFill>
                  <a:schemeClr val="tx2">
                    <a:lumMod val="75000"/>
                  </a:schemeClr>
                </a:solidFill>
                <a:latin typeface="Arial Black" panose="020B0A04020102020204" pitchFamily="34" charset="0"/>
              </a:rPr>
              <a:t/>
            </a:r>
            <a:br>
              <a:rPr lang="tr-TR" sz="1400" dirty="0" smtClean="0">
                <a:solidFill>
                  <a:schemeClr val="tx2">
                    <a:lumMod val="75000"/>
                  </a:schemeClr>
                </a:solidFill>
                <a:latin typeface="Arial Black" panose="020B0A04020102020204" pitchFamily="34" charset="0"/>
              </a:rPr>
            </a:br>
            <a:r>
              <a:rPr lang="tr-TR" sz="1400" dirty="0">
                <a:solidFill>
                  <a:schemeClr val="tx2">
                    <a:lumMod val="75000"/>
                  </a:schemeClr>
                </a:solidFill>
                <a:latin typeface="Arial Black" panose="020B0A04020102020204" pitchFamily="34" charset="0"/>
              </a:rPr>
              <a:t/>
            </a:r>
            <a:br>
              <a:rPr lang="tr-TR" sz="1400" dirty="0">
                <a:solidFill>
                  <a:schemeClr val="tx2">
                    <a:lumMod val="75000"/>
                  </a:schemeClr>
                </a:solidFill>
                <a:latin typeface="Arial Black" panose="020B0A04020102020204" pitchFamily="34" charset="0"/>
              </a:rPr>
            </a:br>
            <a:r>
              <a:rPr lang="tr-TR" sz="1400" dirty="0">
                <a:solidFill>
                  <a:srgbClr val="C00000"/>
                </a:solidFill>
                <a:latin typeface="Arial Black" panose="020B0A04020102020204" pitchFamily="34" charset="0"/>
              </a:rPr>
              <a:t>a)Binanın Özellikleri: </a:t>
            </a:r>
            <a:r>
              <a:rPr lang="tr-TR" sz="1400" dirty="0" smtClean="0">
                <a:solidFill>
                  <a:schemeClr val="bg2">
                    <a:lumMod val="50000"/>
                  </a:schemeClr>
                </a:solidFill>
                <a:latin typeface="Arial Black" panose="020B0A04020102020204" pitchFamily="34" charset="0"/>
              </a:rPr>
              <a:t>Binamız 416 metrekare olup,  Doğalgaz </a:t>
            </a:r>
            <a:r>
              <a:rPr lang="tr-TR" sz="1400" dirty="0">
                <a:solidFill>
                  <a:schemeClr val="bg2">
                    <a:lumMod val="50000"/>
                  </a:schemeClr>
                </a:solidFill>
                <a:latin typeface="Arial Black" panose="020B0A04020102020204" pitchFamily="34" charset="0"/>
              </a:rPr>
              <a:t>kalorifer sistemi ile ısınmaktadır. Binanın su ve kanalizasyon sistemi şebekeye bağlı olup harici bir su deposu bulunmamaktadır</a:t>
            </a:r>
            <a:r>
              <a:rPr lang="tr-TR" sz="1400" dirty="0" smtClean="0">
                <a:solidFill>
                  <a:schemeClr val="bg2">
                    <a:lumMod val="50000"/>
                  </a:schemeClr>
                </a:solidFill>
                <a:latin typeface="Arial Black" panose="020B0A04020102020204" pitchFamily="34" charset="0"/>
              </a:rPr>
              <a:t>.</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b) Derslik Sayısı ve Yeterliliği: </a:t>
            </a:r>
            <a:r>
              <a:rPr lang="tr-TR" sz="1400" dirty="0">
                <a:solidFill>
                  <a:schemeClr val="bg2">
                    <a:lumMod val="50000"/>
                  </a:schemeClr>
                </a:solidFill>
                <a:latin typeface="Arial Black" panose="020B0A04020102020204" pitchFamily="34" charset="0"/>
              </a:rPr>
              <a:t>Müstakil binamızda eğitime hazır </a:t>
            </a:r>
            <a:r>
              <a:rPr lang="tr-TR" sz="1400" dirty="0" smtClean="0">
                <a:solidFill>
                  <a:schemeClr val="bg2">
                    <a:lumMod val="50000"/>
                  </a:schemeClr>
                </a:solidFill>
                <a:latin typeface="Arial Black" panose="020B0A04020102020204" pitchFamily="34" charset="0"/>
              </a:rPr>
              <a:t>10 </a:t>
            </a:r>
            <a:r>
              <a:rPr lang="tr-TR" sz="1400" dirty="0">
                <a:solidFill>
                  <a:schemeClr val="bg2">
                    <a:lumMod val="50000"/>
                  </a:schemeClr>
                </a:solidFill>
                <a:latin typeface="Arial Black" panose="020B0A04020102020204" pitchFamily="34" charset="0"/>
              </a:rPr>
              <a:t>adet </a:t>
            </a:r>
            <a:r>
              <a:rPr lang="tr-TR" sz="1400" dirty="0" smtClean="0">
                <a:solidFill>
                  <a:schemeClr val="bg2">
                    <a:lumMod val="50000"/>
                  </a:schemeClr>
                </a:solidFill>
                <a:latin typeface="Arial Black" panose="020B0A04020102020204" pitchFamily="34" charset="0"/>
              </a:rPr>
              <a:t>sınıf bulunmaktadır</a:t>
            </a:r>
            <a:r>
              <a:rPr lang="tr-TR" sz="1400" dirty="0">
                <a:solidFill>
                  <a:schemeClr val="bg2">
                    <a:lumMod val="50000"/>
                  </a:schemeClr>
                </a:solidFill>
                <a:latin typeface="Arial Black" panose="020B0A04020102020204" pitchFamily="34" charset="0"/>
              </a:rPr>
              <a:t>. Derslik bakımından binamız Halk Eğitimin ihtiyaçlarını karşılamaktadır.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c) Laboratuarlar: </a:t>
            </a:r>
            <a:r>
              <a:rPr lang="tr-TR" sz="1400" dirty="0" smtClean="0">
                <a:solidFill>
                  <a:schemeClr val="bg2">
                    <a:lumMod val="50000"/>
                  </a:schemeClr>
                </a:solidFill>
                <a:latin typeface="Arial Black" panose="020B0A04020102020204" pitchFamily="34" charset="0"/>
              </a:rPr>
              <a:t>Binamıza </a:t>
            </a:r>
            <a:r>
              <a:rPr lang="tr-TR" sz="1400" dirty="0">
                <a:solidFill>
                  <a:schemeClr val="bg2">
                    <a:lumMod val="50000"/>
                  </a:schemeClr>
                </a:solidFill>
                <a:latin typeface="Arial Black" panose="020B0A04020102020204" pitchFamily="34" charset="0"/>
              </a:rPr>
              <a:t>2008 yılında Ulaştırma Bakanlığı </a:t>
            </a:r>
            <a:r>
              <a:rPr lang="tr-TR" sz="1400" dirty="0" smtClean="0">
                <a:solidFill>
                  <a:schemeClr val="bg2">
                    <a:lumMod val="50000"/>
                  </a:schemeClr>
                </a:solidFill>
                <a:latin typeface="Arial Black" panose="020B0A04020102020204" pitchFamily="34" charset="0"/>
              </a:rPr>
              <a:t>tarafından </a:t>
            </a:r>
            <a:r>
              <a:rPr lang="tr-TR" sz="1400" dirty="0">
                <a:solidFill>
                  <a:schemeClr val="bg2">
                    <a:lumMod val="50000"/>
                  </a:schemeClr>
                </a:solidFill>
                <a:latin typeface="Arial Black" panose="020B0A04020102020204" pitchFamily="34" charset="0"/>
              </a:rPr>
              <a:t>1 adet Bilgisayar Laboratuarı </a:t>
            </a:r>
            <a:r>
              <a:rPr lang="tr-TR" sz="1400" dirty="0" smtClean="0">
                <a:solidFill>
                  <a:schemeClr val="bg2">
                    <a:lumMod val="50000"/>
                  </a:schemeClr>
                </a:solidFill>
                <a:latin typeface="Arial Black" panose="020B0A04020102020204" pitchFamily="34" charset="0"/>
              </a:rPr>
              <a:t>kurulmuştur. </a:t>
            </a:r>
            <a:r>
              <a:rPr lang="tr-TR" sz="1400" dirty="0">
                <a:solidFill>
                  <a:schemeClr val="bg2">
                    <a:lumMod val="50000"/>
                  </a:schemeClr>
                </a:solidFill>
                <a:latin typeface="Arial Black" panose="020B0A04020102020204" pitchFamily="34" charset="0"/>
              </a:rPr>
              <a:t>Laboratuarda 20+1 bilgisayar, projeksiyon makinesi, yazıcı ve tarayıcı bulunmaktadır</a:t>
            </a:r>
            <a:r>
              <a:rPr lang="tr-TR" sz="1400" dirty="0" smtClean="0">
                <a:solidFill>
                  <a:schemeClr val="bg2">
                    <a:lumMod val="50000"/>
                  </a:schemeClr>
                </a:solidFill>
                <a:latin typeface="Arial Black" panose="020B0A04020102020204" pitchFamily="34" charset="0"/>
              </a:rPr>
              <a:t>.</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d) Kurumun Kitaplığı: </a:t>
            </a:r>
            <a:r>
              <a:rPr lang="tr-TR" sz="1400" dirty="0">
                <a:solidFill>
                  <a:schemeClr val="bg2">
                    <a:lumMod val="50000"/>
                  </a:schemeClr>
                </a:solidFill>
                <a:latin typeface="Arial Black" panose="020B0A04020102020204" pitchFamily="34" charset="0"/>
              </a:rPr>
              <a:t>Kurumumuzda </a:t>
            </a:r>
            <a:r>
              <a:rPr lang="tr-TR" sz="1400" dirty="0" smtClean="0">
                <a:solidFill>
                  <a:schemeClr val="bg2">
                    <a:lumMod val="50000"/>
                  </a:schemeClr>
                </a:solidFill>
                <a:latin typeface="Arial Black" panose="020B0A04020102020204" pitchFamily="34" charset="0"/>
              </a:rPr>
              <a:t>özel bir kütüphane </a:t>
            </a:r>
            <a:r>
              <a:rPr lang="tr-TR" sz="1400" dirty="0">
                <a:solidFill>
                  <a:schemeClr val="bg2">
                    <a:lumMod val="50000"/>
                  </a:schemeClr>
                </a:solidFill>
                <a:latin typeface="Arial Black" panose="020B0A04020102020204" pitchFamily="34" charset="0"/>
              </a:rPr>
              <a:t>bulunmamakla </a:t>
            </a:r>
            <a:r>
              <a:rPr lang="tr-TR" sz="1400" dirty="0" smtClean="0">
                <a:solidFill>
                  <a:schemeClr val="bg2">
                    <a:lumMod val="50000"/>
                  </a:schemeClr>
                </a:solidFill>
                <a:latin typeface="Arial Black" panose="020B0A04020102020204" pitchFamily="34" charset="0"/>
              </a:rPr>
              <a:t>birlikte sınıflarımızın birine mini bir kütüphane düzenlenmiştir.</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e) Atölye ve Özel Derslik Durumu: </a:t>
            </a:r>
            <a:r>
              <a:rPr lang="tr-TR" sz="1400" dirty="0">
                <a:solidFill>
                  <a:schemeClr val="bg2">
                    <a:lumMod val="50000"/>
                  </a:schemeClr>
                </a:solidFill>
                <a:latin typeface="Arial Black" panose="020B0A04020102020204" pitchFamily="34" charset="0"/>
              </a:rPr>
              <a:t>Binamızda atölye bulunmamakla </a:t>
            </a:r>
            <a:r>
              <a:rPr lang="tr-TR" sz="1400" dirty="0" smtClean="0">
                <a:solidFill>
                  <a:schemeClr val="bg2">
                    <a:lumMod val="50000"/>
                  </a:schemeClr>
                </a:solidFill>
                <a:latin typeface="Arial Black" panose="020B0A04020102020204" pitchFamily="34" charset="0"/>
              </a:rPr>
              <a:t>birlikte, </a:t>
            </a:r>
            <a:r>
              <a:rPr lang="tr-TR" sz="1400" dirty="0">
                <a:solidFill>
                  <a:schemeClr val="bg2">
                    <a:lumMod val="50000"/>
                  </a:schemeClr>
                </a:solidFill>
                <a:latin typeface="Arial Black" panose="020B0A04020102020204" pitchFamily="34" charset="0"/>
              </a:rPr>
              <a:t>kursun durumuna göre dersliklerde düzenlemeler yapılmaktadır</a:t>
            </a:r>
            <a:r>
              <a:rPr lang="tr-TR" sz="1400" dirty="0" smtClean="0">
                <a:solidFill>
                  <a:schemeClr val="bg2">
                    <a:lumMod val="50000"/>
                  </a:schemeClr>
                </a:solidFill>
                <a:latin typeface="Arial Black" panose="020B0A04020102020204" pitchFamily="34" charset="0"/>
              </a:rPr>
              <a:t>.</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f) Depo, Ambar ve Arşiv: </a:t>
            </a:r>
            <a:r>
              <a:rPr lang="tr-TR" sz="1400" dirty="0">
                <a:solidFill>
                  <a:schemeClr val="bg2">
                    <a:lumMod val="50000"/>
                  </a:schemeClr>
                </a:solidFill>
                <a:latin typeface="Arial Black" panose="020B0A04020102020204" pitchFamily="34" charset="0"/>
              </a:rPr>
              <a:t>Zemin katta Açık Lise Kitaplarının bulunduğu 1 adet depo ve ikinci katta yer alan 1 adet arşiv odası bulunmaktadır</a:t>
            </a:r>
            <a:r>
              <a:rPr lang="tr-TR" sz="1400" dirty="0" smtClean="0">
                <a:solidFill>
                  <a:schemeClr val="bg2">
                    <a:lumMod val="50000"/>
                  </a:schemeClr>
                </a:solidFill>
                <a:latin typeface="Arial Black" panose="020B0A04020102020204" pitchFamily="34" charset="0"/>
              </a:rPr>
              <a:t>.</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g) Spor Salonu: </a:t>
            </a:r>
            <a:r>
              <a:rPr lang="tr-TR" sz="1400" dirty="0" smtClean="0">
                <a:solidFill>
                  <a:schemeClr val="bg2">
                    <a:lumMod val="50000"/>
                  </a:schemeClr>
                </a:solidFill>
                <a:latin typeface="Arial Black" panose="020B0A04020102020204" pitchFamily="34" charset="0"/>
              </a:rPr>
              <a:t>Yok</a:t>
            </a:r>
            <a:r>
              <a:rPr lang="tr-TR" sz="1400" dirty="0">
                <a:solidFill>
                  <a:schemeClr val="tx2">
                    <a:lumMod val="75000"/>
                  </a:schemeClr>
                </a:solidFill>
                <a:latin typeface="Arial Black" panose="020B0A04020102020204" pitchFamily="34" charset="0"/>
              </a:rPr>
              <a:t/>
            </a:r>
            <a:br>
              <a:rPr lang="tr-TR" sz="1400" dirty="0">
                <a:solidFill>
                  <a:schemeClr val="tx2">
                    <a:lumMod val="75000"/>
                  </a:schemeClr>
                </a:solidFill>
                <a:latin typeface="Arial Black" panose="020B0A04020102020204" pitchFamily="34" charset="0"/>
              </a:rPr>
            </a:br>
            <a:r>
              <a:rPr lang="tr-TR" sz="1400" dirty="0">
                <a:solidFill>
                  <a:srgbClr val="C00000"/>
                </a:solidFill>
                <a:latin typeface="Arial Black" panose="020B0A04020102020204" pitchFamily="34" charset="0"/>
              </a:rPr>
              <a:t>h) Diğer Sosyal Faaliyetler İçin Ayrılmış Yerler: </a:t>
            </a:r>
            <a:r>
              <a:rPr lang="tr-TR" sz="1400" dirty="0">
                <a:solidFill>
                  <a:schemeClr val="bg2">
                    <a:lumMod val="50000"/>
                  </a:schemeClr>
                </a:solidFill>
                <a:latin typeface="Arial Black" panose="020B0A04020102020204" pitchFamily="34" charset="0"/>
              </a:rPr>
              <a:t>Konferans ve seminerlerde kullanılmak üzere </a:t>
            </a:r>
            <a:r>
              <a:rPr lang="tr-TR" sz="1400" dirty="0" smtClean="0">
                <a:solidFill>
                  <a:schemeClr val="bg2">
                    <a:lumMod val="50000"/>
                  </a:schemeClr>
                </a:solidFill>
                <a:latin typeface="Arial Black" panose="020B0A04020102020204" pitchFamily="34" charset="0"/>
              </a:rPr>
              <a:t>100 </a:t>
            </a:r>
            <a:r>
              <a:rPr lang="tr-TR" sz="1400" dirty="0">
                <a:solidFill>
                  <a:schemeClr val="bg2">
                    <a:lumMod val="50000"/>
                  </a:schemeClr>
                </a:solidFill>
                <a:latin typeface="Arial Black" panose="020B0A04020102020204" pitchFamily="34" charset="0"/>
              </a:rPr>
              <a:t>kişilik Çok Amaçlı Solunumuz bulunmaktadır</a:t>
            </a:r>
            <a:r>
              <a:rPr lang="tr-TR" sz="1400" dirty="0" smtClean="0">
                <a:solidFill>
                  <a:schemeClr val="bg2">
                    <a:lumMod val="50000"/>
                  </a:schemeClr>
                </a:solidFill>
                <a:latin typeface="Arial Black" panose="020B0A04020102020204" pitchFamily="34" charset="0"/>
              </a:rPr>
              <a:t>.</a:t>
            </a:r>
            <a:r>
              <a:rPr lang="tr-TR" sz="1400" dirty="0">
                <a:solidFill>
                  <a:schemeClr val="bg2">
                    <a:lumMod val="50000"/>
                  </a:schemeClr>
                </a:solidFill>
                <a:latin typeface="Arial Black" panose="020B0A04020102020204" pitchFamily="34" charset="0"/>
              </a:rPr>
              <a:t/>
            </a:r>
            <a:br>
              <a:rPr lang="tr-TR" sz="1400" dirty="0">
                <a:solidFill>
                  <a:schemeClr val="bg2">
                    <a:lumMod val="50000"/>
                  </a:schemeClr>
                </a:solidFill>
                <a:latin typeface="Arial Black" panose="020B0A04020102020204" pitchFamily="34" charset="0"/>
              </a:rPr>
            </a:br>
            <a:r>
              <a:rPr lang="tr-TR" sz="1400" dirty="0">
                <a:solidFill>
                  <a:srgbClr val="C00000"/>
                </a:solidFill>
                <a:latin typeface="Arial Black" panose="020B0A04020102020204" pitchFamily="34" charset="0"/>
              </a:rPr>
              <a:t>j) Bahçenin Alanı, Ağaçlandırılması ve Korunması: </a:t>
            </a:r>
            <a:r>
              <a:rPr lang="tr-TR" sz="1400" dirty="0" smtClean="0">
                <a:solidFill>
                  <a:schemeClr val="bg2">
                    <a:lumMod val="50000"/>
                  </a:schemeClr>
                </a:solidFill>
                <a:latin typeface="Arial Black" panose="020B0A04020102020204" pitchFamily="34" charset="0"/>
              </a:rPr>
              <a:t>Kurumumuzda </a:t>
            </a:r>
            <a:r>
              <a:rPr lang="tr-TR" sz="1400" dirty="0">
                <a:solidFill>
                  <a:schemeClr val="bg2">
                    <a:lumMod val="50000"/>
                  </a:schemeClr>
                </a:solidFill>
                <a:latin typeface="Arial Black" panose="020B0A04020102020204" pitchFamily="34" charset="0"/>
              </a:rPr>
              <a:t>1 metrelik ihata duvarı </a:t>
            </a:r>
            <a:r>
              <a:rPr lang="tr-TR" sz="1400" dirty="0" smtClean="0">
                <a:solidFill>
                  <a:schemeClr val="bg2">
                    <a:lumMod val="50000"/>
                  </a:schemeClr>
                </a:solidFill>
                <a:latin typeface="Arial Black" panose="020B0A04020102020204" pitchFamily="34" charset="0"/>
              </a:rPr>
              <a:t>ile çevrilmiş 408 </a:t>
            </a:r>
            <a:r>
              <a:rPr lang="tr-TR" sz="1400" dirty="0">
                <a:solidFill>
                  <a:schemeClr val="bg2">
                    <a:lumMod val="50000"/>
                  </a:schemeClr>
                </a:solidFill>
                <a:latin typeface="Arial Black" panose="020B0A04020102020204" pitchFamily="34" charset="0"/>
              </a:rPr>
              <a:t>m² lik bahçe bulunmaktadır. Bahçenin tamamı ağaçlandırılmıştır. Ön ve arka bahçeler ile koridorları gözetleyen kameralar bulunmaktadır.</a:t>
            </a:r>
            <a:br>
              <a:rPr lang="tr-TR" sz="1400" dirty="0">
                <a:solidFill>
                  <a:schemeClr val="bg2">
                    <a:lumMod val="50000"/>
                  </a:schemeClr>
                </a:solidFill>
                <a:latin typeface="Arial Black" panose="020B0A04020102020204" pitchFamily="34" charset="0"/>
              </a:rPr>
            </a:br>
            <a:endParaRPr lang="tr-TR" sz="1400" dirty="0">
              <a:solidFill>
                <a:schemeClr val="bg2">
                  <a:lumMod val="50000"/>
                </a:schemeClr>
              </a:solidFill>
              <a:latin typeface="Arial Black" panose="020B0A04020102020204" pitchFamily="34" charset="0"/>
            </a:endParaRPr>
          </a:p>
        </p:txBody>
      </p:sp>
      <p:sp>
        <p:nvSpPr>
          <p:cNvPr id="3" name="Slayt Numarası Yer Tutucusu 2"/>
          <p:cNvSpPr>
            <a:spLocks noGrp="1"/>
          </p:cNvSpPr>
          <p:nvPr>
            <p:ph type="sldNum" sz="quarter" idx="12"/>
          </p:nvPr>
        </p:nvSpPr>
        <p:spPr/>
        <p:txBody>
          <a:bodyPr/>
          <a:lstStyle/>
          <a:p>
            <a:fld id="{CDA8267A-487C-4B1B-84DD-52F9CAED0F87}" type="slidenum">
              <a:rPr lang="tr-TR" smtClean="0"/>
              <a:pPr/>
              <a:t>5</a:t>
            </a:fld>
            <a:endParaRPr lang="tr-TR" dirty="0"/>
          </a:p>
        </p:txBody>
      </p:sp>
    </p:spTree>
    <p:extLst>
      <p:ext uri="{BB962C8B-B14F-4D97-AF65-F5344CB8AC3E}">
        <p14:creationId xmlns:p14="http://schemas.microsoft.com/office/powerpoint/2010/main" val="143565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CDA8267A-487C-4B1B-84DD-52F9CAED0F87}" type="slidenum">
              <a:rPr lang="tr-TR" smtClean="0"/>
              <a:pPr/>
              <a:t>6</a:t>
            </a:fld>
            <a:endParaRPr lang="tr-TR" dirty="0"/>
          </a:p>
        </p:txBody>
      </p:sp>
      <p:sp>
        <p:nvSpPr>
          <p:cNvPr id="4" name="Başlık 1"/>
          <p:cNvSpPr txBox="1">
            <a:spLocks/>
          </p:cNvSpPr>
          <p:nvPr/>
        </p:nvSpPr>
        <p:spPr>
          <a:xfrm>
            <a:off x="755577" y="908720"/>
            <a:ext cx="7632848" cy="5040560"/>
          </a:xfrm>
          <a:prstGeom prst="rect">
            <a:avLst/>
          </a:prstGeom>
        </p:spPr>
        <p:txBody>
          <a:bodyPr vert="horz" lIns="0" tIns="45720" rIns="0" bIns="0" anchor="ctr">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400" dirty="0" smtClean="0">
                <a:latin typeface="Arial Black" panose="020B0A04020102020204" pitchFamily="34" charset="0"/>
              </a:rPr>
              <a:t>			     IV. BÖLÜM</a:t>
            </a:r>
          </a:p>
          <a:p>
            <a:endParaRPr lang="tr-TR" sz="1400" dirty="0" smtClean="0">
              <a:latin typeface="Arial Black" panose="020B0A04020102020204" pitchFamily="34" charset="0"/>
            </a:endParaRPr>
          </a:p>
          <a:p>
            <a:pPr algn="ctr"/>
            <a:r>
              <a:rPr lang="tr-TR" sz="1400" dirty="0" smtClean="0">
                <a:latin typeface="Arial Black" panose="020B0A04020102020204" pitchFamily="34" charset="0"/>
              </a:rPr>
              <a:t>    Merkezimizde 1 müdür,  2 müdür yardımcısı olmak  üzere 3 idareci ve 6 kadrolu öğretmen bulunmaktadır. </a:t>
            </a:r>
          </a:p>
          <a:p>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solidFill>
                  <a:srgbClr val="C00000"/>
                </a:solidFill>
                <a:latin typeface="Arial Black" panose="020B0A04020102020204" pitchFamily="34" charset="0"/>
              </a:rPr>
              <a:t>                         a) İdare Kadrosu:</a:t>
            </a:r>
          </a:p>
          <a:p>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                         1. Veli TÜRKMENOĞLU  Müdür</a:t>
            </a:r>
          </a:p>
          <a:p>
            <a:r>
              <a:rPr lang="tr-TR" sz="1400" dirty="0" smtClean="0">
                <a:latin typeface="Arial Black" panose="020B0A04020102020204" pitchFamily="34" charset="0"/>
              </a:rPr>
              <a:t>                         2. Ali KARAGÖZ Müdür Yardımcısı</a:t>
            </a:r>
          </a:p>
          <a:p>
            <a:r>
              <a:rPr lang="tr-TR" sz="1400" dirty="0" smtClean="0">
                <a:latin typeface="Arial Black" panose="020B0A04020102020204" pitchFamily="34" charset="0"/>
              </a:rPr>
              <a:t>                         3. Salih BAŞ Müdür Yardımcısı</a:t>
            </a:r>
          </a:p>
          <a:p>
            <a:endParaRPr lang="tr-TR" sz="1400" dirty="0" smtClean="0">
              <a:latin typeface="Arial Black" panose="020B0A04020102020204" pitchFamily="34" charset="0"/>
            </a:endParaRPr>
          </a:p>
          <a:p>
            <a:r>
              <a:rPr lang="tr-TR" sz="1400" dirty="0">
                <a:latin typeface="Arial Black" panose="020B0A04020102020204" pitchFamily="34" charset="0"/>
              </a:rPr>
              <a:t> </a:t>
            </a:r>
            <a:r>
              <a:rPr lang="tr-TR" sz="1400" dirty="0" smtClean="0">
                <a:latin typeface="Arial Black" panose="020B0A04020102020204" pitchFamily="34" charset="0"/>
              </a:rPr>
              <a:t>	</a:t>
            </a:r>
            <a:r>
              <a:rPr lang="tr-TR" sz="1400" dirty="0" smtClean="0">
                <a:solidFill>
                  <a:srgbClr val="C00000"/>
                </a:solidFill>
                <a:latin typeface="Arial Black" panose="020B0A04020102020204" pitchFamily="34" charset="0"/>
              </a:rPr>
              <a:t>         b</a:t>
            </a:r>
            <a:r>
              <a:rPr lang="tr-TR" sz="1400" dirty="0">
                <a:solidFill>
                  <a:srgbClr val="C00000"/>
                </a:solidFill>
                <a:latin typeface="Arial Black" panose="020B0A04020102020204" pitchFamily="34" charset="0"/>
              </a:rPr>
              <a:t>) Kadrolu Öğretmen Sayısı</a:t>
            </a:r>
            <a:r>
              <a:rPr lang="tr-TR" sz="1400" dirty="0" smtClean="0">
                <a:solidFill>
                  <a:srgbClr val="C00000"/>
                </a:solidFill>
                <a:latin typeface="Arial Black" panose="020B0A04020102020204" pitchFamily="34" charset="0"/>
              </a:rPr>
              <a:t>:</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1</a:t>
            </a:r>
            <a:r>
              <a:rPr lang="tr-TR" sz="1400" dirty="0">
                <a:latin typeface="Arial Black" panose="020B0A04020102020204" pitchFamily="34" charset="0"/>
              </a:rPr>
              <a:t>. Mehmet ÜSTÜNDAĞ (</a:t>
            </a:r>
            <a:r>
              <a:rPr lang="tr-TR" sz="1400" dirty="0" smtClean="0">
                <a:latin typeface="Arial Black" panose="020B0A04020102020204" pitchFamily="34" charset="0"/>
              </a:rPr>
              <a:t>Halıcılık Kursu Öğretmeni)</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2</a:t>
            </a:r>
            <a:r>
              <a:rPr lang="tr-TR" sz="1400" dirty="0">
                <a:latin typeface="Arial Black" panose="020B0A04020102020204" pitchFamily="34" charset="0"/>
              </a:rPr>
              <a:t>. Pınar POLAT (El </a:t>
            </a:r>
            <a:r>
              <a:rPr lang="tr-TR" sz="1400" dirty="0" smtClean="0">
                <a:latin typeface="Arial Black" panose="020B0A04020102020204" pitchFamily="34" charset="0"/>
              </a:rPr>
              <a:t>Sanatları Öğretmeni)</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3</a:t>
            </a:r>
            <a:r>
              <a:rPr lang="tr-TR" sz="1400" dirty="0">
                <a:latin typeface="Arial Black" panose="020B0A04020102020204" pitchFamily="34" charset="0"/>
              </a:rPr>
              <a:t>. </a:t>
            </a:r>
            <a:r>
              <a:rPr lang="tr-TR" sz="1400" dirty="0" smtClean="0">
                <a:latin typeface="Arial Black" panose="020B0A04020102020204" pitchFamily="34" charset="0"/>
              </a:rPr>
              <a:t>Bahar ÖZBAŞ(Giyim Teknolojileri Öğretmeni)</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4</a:t>
            </a:r>
            <a:r>
              <a:rPr lang="tr-TR" sz="1400" dirty="0">
                <a:latin typeface="Arial Black" panose="020B0A04020102020204" pitchFamily="34" charset="0"/>
              </a:rPr>
              <a:t>. Nurcan ASLAN (Okul </a:t>
            </a:r>
            <a:r>
              <a:rPr lang="tr-TR" sz="1400" dirty="0" smtClean="0">
                <a:latin typeface="Arial Black" panose="020B0A04020102020204" pitchFamily="34" charset="0"/>
              </a:rPr>
              <a:t>Öncesi Öğretmeni)</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5</a:t>
            </a:r>
            <a:r>
              <a:rPr lang="tr-TR" sz="1400" dirty="0">
                <a:latin typeface="Arial Black" panose="020B0A04020102020204" pitchFamily="34" charset="0"/>
              </a:rPr>
              <a:t>. Rahmet DEMİR (</a:t>
            </a:r>
            <a:r>
              <a:rPr lang="tr-TR" sz="1400" dirty="0" smtClean="0">
                <a:latin typeface="Arial Black" panose="020B0A04020102020204" pitchFamily="34" charset="0"/>
              </a:rPr>
              <a:t>Bilişim Teknolojileri Öğretmeni)</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6</a:t>
            </a:r>
            <a:r>
              <a:rPr lang="tr-TR" sz="1400" dirty="0">
                <a:latin typeface="Arial Black" panose="020B0A04020102020204" pitchFamily="34" charset="0"/>
              </a:rPr>
              <a:t>. Selma TANTALKAYA (El </a:t>
            </a:r>
            <a:r>
              <a:rPr lang="tr-TR" sz="1400" dirty="0" smtClean="0">
                <a:latin typeface="Arial Black" panose="020B0A04020102020204" pitchFamily="34" charset="0"/>
              </a:rPr>
              <a:t>Sanatları Öğretmeni) </a:t>
            </a:r>
            <a:r>
              <a:rPr lang="tr-TR" sz="1400" dirty="0">
                <a:latin typeface="Arial Black" panose="020B0A04020102020204" pitchFamily="34" charset="0"/>
              </a:rPr>
              <a:t/>
            </a:r>
            <a:br>
              <a:rPr lang="tr-TR" sz="1400" dirty="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a:t>
            </a:r>
            <a:br>
              <a:rPr lang="tr-TR" sz="1400" dirty="0" smtClean="0">
                <a:latin typeface="Arial Black" panose="020B0A04020102020204" pitchFamily="34" charset="0"/>
              </a:rPr>
            </a:br>
            <a:endParaRPr lang="tr-TR" sz="1400" dirty="0">
              <a:latin typeface="Arial Black" panose="020B0A04020102020204" pitchFamily="34" charset="0"/>
            </a:endParaRPr>
          </a:p>
        </p:txBody>
      </p:sp>
    </p:spTree>
    <p:extLst>
      <p:ext uri="{BB962C8B-B14F-4D97-AF65-F5344CB8AC3E}">
        <p14:creationId xmlns:p14="http://schemas.microsoft.com/office/powerpoint/2010/main" val="318564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ayt Numarası Yer Tutucusu 2"/>
          <p:cNvSpPr>
            <a:spLocks noGrp="1"/>
          </p:cNvSpPr>
          <p:nvPr>
            <p:ph type="sldNum" sz="quarter" idx="12"/>
          </p:nvPr>
        </p:nvSpPr>
        <p:spPr/>
        <p:txBody>
          <a:bodyPr/>
          <a:lstStyle/>
          <a:p>
            <a:fld id="{CDA8267A-487C-4B1B-84DD-52F9CAED0F87}" type="slidenum">
              <a:rPr lang="tr-TR" smtClean="0"/>
              <a:pPr/>
              <a:t>7</a:t>
            </a:fld>
            <a:endParaRPr lang="tr-TR" dirty="0"/>
          </a:p>
        </p:txBody>
      </p:sp>
      <p:sp>
        <p:nvSpPr>
          <p:cNvPr id="4" name="Başlık 1"/>
          <p:cNvSpPr txBox="1">
            <a:spLocks/>
          </p:cNvSpPr>
          <p:nvPr/>
        </p:nvSpPr>
        <p:spPr>
          <a:xfrm>
            <a:off x="1763688" y="908720"/>
            <a:ext cx="5688632" cy="4536504"/>
          </a:xfrm>
          <a:prstGeom prst="rect">
            <a:avLst/>
          </a:prstGeom>
        </p:spPr>
        <p:txBody>
          <a:bodyPr vert="horz" lIns="0" tIns="45720" rIns="0" bIns="0" anchor="ctr">
            <a:norm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solidFill>
                  <a:srgbClr val="C00000"/>
                </a:solidFill>
                <a:latin typeface="Arial Black" panose="020B0A04020102020204" pitchFamily="34" charset="0"/>
              </a:rPr>
              <a:t>c) Geçici Görevli Öğretmen Sayısı:</a:t>
            </a:r>
          </a:p>
          <a:p>
            <a:r>
              <a:rPr lang="tr-TR" sz="1400" dirty="0" smtClean="0">
                <a:solidFill>
                  <a:srgbClr val="C00000"/>
                </a:solidFill>
                <a:latin typeface="Arial Black" panose="020B0A04020102020204" pitchFamily="34" charset="0"/>
              </a:rPr>
              <a:t> </a:t>
            </a: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Merkezimizde geçici görevli öğretmen sayısı yıl içerisinde açılan kurslara göre değişiklik göstermektedir. </a:t>
            </a:r>
            <a:br>
              <a:rPr lang="tr-TR" sz="1400" dirty="0" smtClean="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solidFill>
                  <a:srgbClr val="C00000"/>
                </a:solidFill>
                <a:latin typeface="Arial Black" panose="020B0A04020102020204" pitchFamily="34" charset="0"/>
              </a:rPr>
              <a:t>d) Memur, Hizmetli ve Teknisyen Sayıları: </a:t>
            </a:r>
          </a:p>
          <a:p>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smtClean="0">
                <a:latin typeface="Arial Black" panose="020B0A04020102020204" pitchFamily="34" charset="0"/>
              </a:rPr>
              <a:t>Kurumumuzda kadrolu memur ve hizmetli bulunmamaktadır. </a:t>
            </a:r>
            <a:endParaRPr lang="tr-TR" sz="1400" dirty="0">
              <a:latin typeface="Arial Black" panose="020B0A04020102020204" pitchFamily="34" charset="0"/>
            </a:endParaRPr>
          </a:p>
        </p:txBody>
      </p:sp>
    </p:spTree>
    <p:extLst>
      <p:ext uri="{BB962C8B-B14F-4D97-AF65-F5344CB8AC3E}">
        <p14:creationId xmlns:p14="http://schemas.microsoft.com/office/powerpoint/2010/main" val="367076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980728"/>
            <a:ext cx="7344816" cy="648072"/>
          </a:xfrm>
        </p:spPr>
        <p:txBody>
          <a:bodyPr>
            <a:normAutofit fontScale="90000"/>
          </a:bodyPr>
          <a:lstStyle/>
          <a:p>
            <a:pPr algn="l"/>
            <a:r>
              <a:rPr lang="tr-TR" sz="1400" dirty="0" smtClean="0">
                <a:solidFill>
                  <a:schemeClr val="tx2"/>
                </a:solidFill>
                <a:latin typeface="Arial Black" panose="020B0A04020102020204" pitchFamily="34" charset="0"/>
              </a:rPr>
              <a:t/>
            </a:r>
            <a:br>
              <a:rPr lang="tr-TR" sz="1400" dirty="0" smtClean="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r>
            <a:br>
              <a:rPr lang="tr-TR" sz="1400" dirty="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V. BÖLÜM</a:t>
            </a:r>
            <a:br>
              <a:rPr lang="tr-TR" sz="1400" dirty="0" smtClean="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a:r>
            <a:br>
              <a:rPr lang="tr-TR" sz="1400" dirty="0" smtClean="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a)   Son Üç</a:t>
            </a:r>
            <a:br>
              <a:rPr lang="tr-TR" sz="1400" dirty="0" smtClean="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r>
            <a:br>
              <a:rPr lang="tr-TR" sz="1400" dirty="0">
                <a:solidFill>
                  <a:schemeClr val="tx2"/>
                </a:solidFill>
                <a:latin typeface="Arial Black" panose="020B0A04020102020204" pitchFamily="34" charset="0"/>
              </a:rPr>
            </a:br>
            <a:r>
              <a:rPr lang="tr-TR" sz="1400" dirty="0" smtClean="0">
                <a:solidFill>
                  <a:schemeClr val="tx2"/>
                </a:solidFill>
                <a:latin typeface="Arial Black" panose="020B0A04020102020204" pitchFamily="34" charset="0"/>
              </a:rPr>
              <a:t> Yıla </a:t>
            </a:r>
            <a:r>
              <a:rPr lang="tr-TR" sz="1400" dirty="0">
                <a:solidFill>
                  <a:schemeClr val="tx2"/>
                </a:solidFill>
                <a:latin typeface="Arial Black" panose="020B0A04020102020204" pitchFamily="34" charset="0"/>
              </a:rPr>
              <a:t>Ait Açılan Kurslarla İlgili İstatistikî Bilgiler</a:t>
            </a:r>
            <a:r>
              <a:rPr lang="tr-TR" sz="1400" dirty="0" smtClean="0">
                <a:solidFill>
                  <a:schemeClr val="tx2"/>
                </a:solidFill>
                <a:latin typeface="Arial Black" panose="020B0A04020102020204" pitchFamily="34" charset="0"/>
              </a:rPr>
              <a:t>:</a:t>
            </a:r>
            <a:r>
              <a:rPr lang="tr-TR" sz="1400" dirty="0">
                <a:latin typeface="Arial Black" panose="020B0A04020102020204" pitchFamily="34" charset="0"/>
              </a:rPr>
              <a:t/>
            </a:r>
            <a:br>
              <a:rPr lang="tr-TR" sz="1400" dirty="0">
                <a:latin typeface="Arial Black" panose="020B0A04020102020204" pitchFamily="34" charset="0"/>
              </a:rPr>
            </a:b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a:latin typeface="Arial Black" panose="020B0A04020102020204" pitchFamily="34" charset="0"/>
              </a:rPr>
              <a:t/>
            </a:r>
            <a:br>
              <a:rPr lang="tr-TR" sz="1400" dirty="0">
                <a:latin typeface="Arial Black" panose="020B0A04020102020204" pitchFamily="34" charset="0"/>
              </a:rPr>
            </a:br>
            <a:endParaRPr lang="tr-TR" sz="1400" dirty="0">
              <a:latin typeface="Arial Black" panose="020B0A04020102020204" pitchFamily="34" charset="0"/>
            </a:endParaRPr>
          </a:p>
        </p:txBody>
      </p:sp>
      <p:sp>
        <p:nvSpPr>
          <p:cNvPr id="4" name="Slayt Numarası Yer Tutucusu 3"/>
          <p:cNvSpPr>
            <a:spLocks noGrp="1"/>
          </p:cNvSpPr>
          <p:nvPr>
            <p:ph type="sldNum" sz="quarter" idx="12"/>
          </p:nvPr>
        </p:nvSpPr>
        <p:spPr/>
        <p:txBody>
          <a:bodyPr/>
          <a:lstStyle/>
          <a:p>
            <a:fld id="{CDA8267A-487C-4B1B-84DD-52F9CAED0F87}" type="slidenum">
              <a:rPr lang="tr-TR" smtClean="0"/>
              <a:pPr/>
              <a:t>8</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3382815485"/>
              </p:ext>
            </p:extLst>
          </p:nvPr>
        </p:nvGraphicFramePr>
        <p:xfrm>
          <a:off x="971599" y="1844824"/>
          <a:ext cx="7272809" cy="3744416"/>
        </p:xfrm>
        <a:graphic>
          <a:graphicData uri="http://schemas.openxmlformats.org/drawingml/2006/table">
            <a:tbl>
              <a:tblPr firstRow="1" bandRow="1">
                <a:tableStyleId>{5C22544A-7EE6-4342-B048-85BDC9FD1C3A}</a:tableStyleId>
              </a:tblPr>
              <a:tblGrid>
                <a:gridCol w="1414158">
                  <a:extLst>
                    <a:ext uri="{9D8B030D-6E8A-4147-A177-3AD203B41FA5}">
                      <a16:colId xmlns:a16="http://schemas.microsoft.com/office/drawing/2014/main" val="20000"/>
                    </a:ext>
                  </a:extLst>
                </a:gridCol>
                <a:gridCol w="1279476">
                  <a:extLst>
                    <a:ext uri="{9D8B030D-6E8A-4147-A177-3AD203B41FA5}">
                      <a16:colId xmlns:a16="http://schemas.microsoft.com/office/drawing/2014/main" val="20001"/>
                    </a:ext>
                  </a:extLst>
                </a:gridCol>
                <a:gridCol w="1346815">
                  <a:extLst>
                    <a:ext uri="{9D8B030D-6E8A-4147-A177-3AD203B41FA5}">
                      <a16:colId xmlns:a16="http://schemas.microsoft.com/office/drawing/2014/main" val="20002"/>
                    </a:ext>
                  </a:extLst>
                </a:gridCol>
                <a:gridCol w="1885545">
                  <a:extLst>
                    <a:ext uri="{9D8B030D-6E8A-4147-A177-3AD203B41FA5}">
                      <a16:colId xmlns:a16="http://schemas.microsoft.com/office/drawing/2014/main" val="20003"/>
                    </a:ext>
                  </a:extLst>
                </a:gridCol>
                <a:gridCol w="1346815">
                  <a:extLst>
                    <a:ext uri="{9D8B030D-6E8A-4147-A177-3AD203B41FA5}">
                      <a16:colId xmlns:a16="http://schemas.microsoft.com/office/drawing/2014/main" val="20004"/>
                    </a:ext>
                  </a:extLst>
                </a:gridCol>
              </a:tblGrid>
              <a:tr h="1128700">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YILI</a:t>
                      </a:r>
                      <a:endParaRPr lang="tr-TR" sz="1400" dirty="0">
                        <a:latin typeface="Arial Black" panose="020B0A04020102020204" pitchFamily="34" charset="0"/>
                      </a:endParaRPr>
                    </a:p>
                  </a:txBody>
                  <a:tcPr>
                    <a:solidFill>
                      <a:schemeClr val="bg2">
                        <a:lumMod val="90000"/>
                      </a:schemeClr>
                    </a:solidFill>
                  </a:tcP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GENEL KURSLAR</a:t>
                      </a:r>
                      <a:endParaRPr lang="tr-TR" sz="1400" dirty="0">
                        <a:latin typeface="Arial Black" panose="020B0A04020102020204" pitchFamily="34" charset="0"/>
                      </a:endParaRPr>
                    </a:p>
                  </a:txBody>
                  <a:tcPr>
                    <a:solidFill>
                      <a:schemeClr val="bg2">
                        <a:lumMod val="90000"/>
                      </a:schemeClr>
                    </a:solidFill>
                  </a:tcP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MESLEK KURSLARI</a:t>
                      </a:r>
                      <a:endParaRPr lang="tr-TR" sz="1400" dirty="0">
                        <a:latin typeface="Arial Black" panose="020B0A04020102020204" pitchFamily="34" charset="0"/>
                      </a:endParaRPr>
                    </a:p>
                  </a:txBody>
                  <a:tcPr>
                    <a:solidFill>
                      <a:schemeClr val="bg2">
                        <a:lumMod val="90000"/>
                      </a:schemeClr>
                    </a:solidFill>
                  </a:tcP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OKUMA YAZMA KURSLARI</a:t>
                      </a:r>
                      <a:endParaRPr lang="tr-TR" sz="1400" dirty="0">
                        <a:latin typeface="Arial Black" panose="020B0A04020102020204" pitchFamily="34" charset="0"/>
                      </a:endParaRPr>
                    </a:p>
                  </a:txBody>
                  <a:tcPr>
                    <a:solidFill>
                      <a:schemeClr val="bg2">
                        <a:lumMod val="90000"/>
                      </a:schemeClr>
                    </a:solidFill>
                  </a:tcPr>
                </a:tc>
                <a:tc>
                  <a:txBody>
                    <a:bodyPr/>
                    <a:lstStyle/>
                    <a:p>
                      <a:pPr algn="ctr"/>
                      <a:endParaRPr lang="tr-TR" sz="1400" dirty="0" smtClean="0">
                        <a:latin typeface="Arial Black" panose="020B0A04020102020204" pitchFamily="34" charset="0"/>
                      </a:endParaRPr>
                    </a:p>
                    <a:p>
                      <a:pPr algn="ctr"/>
                      <a:r>
                        <a:rPr lang="tr-TR" sz="1400" dirty="0" smtClean="0">
                          <a:latin typeface="Arial Black" panose="020B0A04020102020204" pitchFamily="34" charset="0"/>
                        </a:rPr>
                        <a:t>TOPLAM</a:t>
                      </a:r>
                      <a:endParaRPr lang="tr-TR" sz="1400" dirty="0">
                        <a:latin typeface="Arial Black" panose="020B0A04020102020204" pitchFamily="34" charset="0"/>
                      </a:endParaRPr>
                    </a:p>
                  </a:txBody>
                  <a:tcPr>
                    <a:solidFill>
                      <a:schemeClr val="bg2">
                        <a:lumMod val="90000"/>
                      </a:schemeClr>
                    </a:solidFill>
                  </a:tcPr>
                </a:tc>
                <a:extLst>
                  <a:ext uri="{0D108BD9-81ED-4DB2-BD59-A6C34878D82A}">
                    <a16:rowId xmlns:a16="http://schemas.microsoft.com/office/drawing/2014/main" val="10000"/>
                  </a:ext>
                </a:extLst>
              </a:tr>
              <a:tr h="653929">
                <a:tc>
                  <a:txBody>
                    <a:bodyPr/>
                    <a:lstStyle/>
                    <a:p>
                      <a:pPr algn="ctr"/>
                      <a:r>
                        <a:rPr lang="tr-TR" sz="1400" b="1" dirty="0" smtClean="0">
                          <a:solidFill>
                            <a:schemeClr val="tx2"/>
                          </a:solidFill>
                          <a:latin typeface="Arial Black" panose="020B0A04020102020204" pitchFamily="34" charset="0"/>
                        </a:rPr>
                        <a:t>2017-2018</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65</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28</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39</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132</a:t>
                      </a:r>
                      <a:endParaRPr lang="tr-TR" sz="1400" b="1" dirty="0">
                        <a:solidFill>
                          <a:schemeClr val="tx2"/>
                        </a:solidFill>
                        <a:latin typeface="Arial Black" panose="020B0A04020102020204" pitchFamily="34" charset="0"/>
                      </a:endParaRPr>
                    </a:p>
                  </a:txBody>
                  <a:tcPr anchor="ctr">
                    <a:solidFill>
                      <a:schemeClr val="bg2">
                        <a:lumMod val="90000"/>
                      </a:schemeClr>
                    </a:solidFill>
                  </a:tcPr>
                </a:tc>
                <a:extLst>
                  <a:ext uri="{0D108BD9-81ED-4DB2-BD59-A6C34878D82A}">
                    <a16:rowId xmlns:a16="http://schemas.microsoft.com/office/drawing/2014/main" val="10001"/>
                  </a:ext>
                </a:extLst>
              </a:tr>
              <a:tr h="653929">
                <a:tc>
                  <a:txBody>
                    <a:bodyPr/>
                    <a:lstStyle/>
                    <a:p>
                      <a:pPr algn="ctr"/>
                      <a:r>
                        <a:rPr lang="tr-TR" sz="1400" b="1" dirty="0" smtClean="0">
                          <a:solidFill>
                            <a:schemeClr val="tx2"/>
                          </a:solidFill>
                          <a:latin typeface="Arial Black" panose="020B0A04020102020204" pitchFamily="34" charset="0"/>
                        </a:rPr>
                        <a:t>2018-2019</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64</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29</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8</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101</a:t>
                      </a:r>
                      <a:endParaRPr lang="tr-TR" sz="1400" b="1" dirty="0">
                        <a:solidFill>
                          <a:schemeClr val="tx2"/>
                        </a:solidFill>
                        <a:latin typeface="Arial Black" panose="020B0A04020102020204" pitchFamily="34" charset="0"/>
                      </a:endParaRPr>
                    </a:p>
                  </a:txBody>
                  <a:tcPr anchor="ctr">
                    <a:noFill/>
                  </a:tcPr>
                </a:tc>
                <a:extLst>
                  <a:ext uri="{0D108BD9-81ED-4DB2-BD59-A6C34878D82A}">
                    <a16:rowId xmlns:a16="http://schemas.microsoft.com/office/drawing/2014/main" val="10002"/>
                  </a:ext>
                </a:extLst>
              </a:tr>
              <a:tr h="653929">
                <a:tc>
                  <a:txBody>
                    <a:bodyPr/>
                    <a:lstStyle/>
                    <a:p>
                      <a:pPr algn="ctr"/>
                      <a:r>
                        <a:rPr lang="tr-TR" sz="1400" b="1" dirty="0" smtClean="0">
                          <a:solidFill>
                            <a:schemeClr val="tx2"/>
                          </a:solidFill>
                          <a:latin typeface="Arial Black" panose="020B0A04020102020204" pitchFamily="34" charset="0"/>
                        </a:rPr>
                        <a:t>2019-2020</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37</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21</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3</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61</a:t>
                      </a:r>
                      <a:endParaRPr lang="tr-TR" sz="1400" b="1" dirty="0">
                        <a:solidFill>
                          <a:schemeClr val="tx2"/>
                        </a:solidFill>
                        <a:latin typeface="Arial Black" panose="020B0A04020102020204" pitchFamily="34" charset="0"/>
                      </a:endParaRPr>
                    </a:p>
                  </a:txBody>
                  <a:tcPr anchor="ctr">
                    <a:solidFill>
                      <a:schemeClr val="bg2">
                        <a:lumMod val="90000"/>
                      </a:schemeClr>
                    </a:solidFill>
                  </a:tcPr>
                </a:tc>
                <a:extLst>
                  <a:ext uri="{0D108BD9-81ED-4DB2-BD59-A6C34878D82A}">
                    <a16:rowId xmlns:a16="http://schemas.microsoft.com/office/drawing/2014/main" val="10003"/>
                  </a:ext>
                </a:extLst>
              </a:tr>
              <a:tr h="653929">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23181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704088"/>
            <a:ext cx="8305800" cy="1428768"/>
          </a:xfrm>
        </p:spPr>
        <p:txBody>
          <a:bodyPr>
            <a:normAutofit/>
          </a:bodyPr>
          <a:lstStyle/>
          <a:p>
            <a:r>
              <a:rPr lang="tr-TR" sz="1400" dirty="0" smtClean="0">
                <a:solidFill>
                  <a:schemeClr val="tx2"/>
                </a:solidFill>
                <a:latin typeface="Arial Black" panose="020B0A04020102020204" pitchFamily="34" charset="0"/>
              </a:rPr>
              <a:t>b)  Son Üç Yıla Ait Açılan Kurslara Katılan Kursiyerlerle İlgili İstatistiki </a:t>
            </a:r>
            <a:br>
              <a:rPr lang="tr-TR" sz="1400" dirty="0" smtClean="0">
                <a:solidFill>
                  <a:schemeClr val="tx2"/>
                </a:solidFill>
                <a:latin typeface="Arial Black" panose="020B0A04020102020204" pitchFamily="34" charset="0"/>
              </a:rPr>
            </a:br>
            <a:r>
              <a:rPr lang="tr-TR" sz="1400" dirty="0">
                <a:solidFill>
                  <a:schemeClr val="tx2"/>
                </a:solidFill>
                <a:latin typeface="Arial Black" panose="020B0A04020102020204" pitchFamily="34" charset="0"/>
              </a:rPr>
              <a:t> </a:t>
            </a:r>
            <a:r>
              <a:rPr lang="tr-TR" sz="1400" dirty="0" smtClean="0">
                <a:solidFill>
                  <a:schemeClr val="tx2"/>
                </a:solidFill>
                <a:latin typeface="Arial Black" panose="020B0A04020102020204" pitchFamily="34" charset="0"/>
              </a:rPr>
              <a:t>     Bilgiler</a:t>
            </a:r>
            <a:r>
              <a:rPr lang="tr-TR" sz="1400" dirty="0" smtClean="0">
                <a:latin typeface="Arial Black" panose="020B0A04020102020204" pitchFamily="34" charset="0"/>
              </a:rPr>
              <a:t/>
            </a:r>
            <a:br>
              <a:rPr lang="tr-TR" sz="1400" dirty="0" smtClean="0">
                <a:latin typeface="Arial Black" panose="020B0A04020102020204" pitchFamily="34" charset="0"/>
              </a:rPr>
            </a:br>
            <a:r>
              <a:rPr lang="tr-TR" sz="1400" dirty="0">
                <a:latin typeface="Arial Black" panose="020B0A04020102020204" pitchFamily="34" charset="0"/>
              </a:rPr>
              <a:t> </a:t>
            </a:r>
            <a:r>
              <a:rPr lang="tr-TR" sz="1400" dirty="0" smtClean="0">
                <a:latin typeface="Arial Black" panose="020B0A04020102020204" pitchFamily="34" charset="0"/>
              </a:rPr>
              <a:t>  </a:t>
            </a:r>
            <a:endParaRPr lang="tr-TR" sz="1400" dirty="0">
              <a:latin typeface="Arial Black" panose="020B0A04020102020204" pitchFamily="34" charset="0"/>
            </a:endParaRPr>
          </a:p>
        </p:txBody>
      </p:sp>
      <p:sp>
        <p:nvSpPr>
          <p:cNvPr id="4" name="Slayt Numarası Yer Tutucusu 3"/>
          <p:cNvSpPr>
            <a:spLocks noGrp="1"/>
          </p:cNvSpPr>
          <p:nvPr>
            <p:ph type="sldNum" sz="quarter" idx="12"/>
          </p:nvPr>
        </p:nvSpPr>
        <p:spPr/>
        <p:txBody>
          <a:bodyPr/>
          <a:lstStyle/>
          <a:p>
            <a:fld id="{CDA8267A-487C-4B1B-84DD-52F9CAED0F87}" type="slidenum">
              <a:rPr lang="tr-TR" smtClean="0"/>
              <a:pPr/>
              <a:t>9</a:t>
            </a:fld>
            <a:endParaRPr lang="tr-TR" dirty="0"/>
          </a:p>
        </p:txBody>
      </p:sp>
      <p:graphicFrame>
        <p:nvGraphicFramePr>
          <p:cNvPr id="3" name="Tablo 2"/>
          <p:cNvGraphicFramePr>
            <a:graphicFrameLocks noGrp="1"/>
          </p:cNvGraphicFramePr>
          <p:nvPr>
            <p:extLst>
              <p:ext uri="{D42A27DB-BD31-4B8C-83A1-F6EECF244321}">
                <p14:modId xmlns:p14="http://schemas.microsoft.com/office/powerpoint/2010/main" val="1896530931"/>
              </p:ext>
            </p:extLst>
          </p:nvPr>
        </p:nvGraphicFramePr>
        <p:xfrm>
          <a:off x="971600" y="1988840"/>
          <a:ext cx="7200800" cy="3024338"/>
        </p:xfrm>
        <a:graphic>
          <a:graphicData uri="http://schemas.openxmlformats.org/drawingml/2006/table">
            <a:tbl>
              <a:tblPr firstRow="1" bandRow="1">
                <a:tableStyleId>{5C22544A-7EE6-4342-B048-85BDC9FD1C3A}</a:tableStyleId>
              </a:tblPr>
              <a:tblGrid>
                <a:gridCol w="1800200">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911642">
                <a:tc>
                  <a:txBody>
                    <a:bodyPr/>
                    <a:lstStyle/>
                    <a:p>
                      <a:pPr algn="ctr"/>
                      <a:endParaRPr lang="tr-TR" sz="1400" b="1" dirty="0" smtClean="0">
                        <a:latin typeface="Arial Black" panose="020B0A04020102020204" pitchFamily="34" charset="0"/>
                      </a:endParaRPr>
                    </a:p>
                    <a:p>
                      <a:pPr algn="ctr"/>
                      <a:r>
                        <a:rPr lang="tr-TR" sz="1400" b="1" dirty="0" smtClean="0">
                          <a:latin typeface="Arial Black" panose="020B0A04020102020204" pitchFamily="34" charset="0"/>
                        </a:rPr>
                        <a:t>YILI</a:t>
                      </a:r>
                      <a:endParaRPr lang="tr-TR" sz="1400" b="1" dirty="0">
                        <a:latin typeface="Arial Black" panose="020B0A04020102020204" pitchFamily="34" charset="0"/>
                      </a:endParaRPr>
                    </a:p>
                  </a:txBody>
                  <a:tcPr>
                    <a:solidFill>
                      <a:schemeClr val="bg2">
                        <a:lumMod val="90000"/>
                      </a:schemeClr>
                    </a:solidFill>
                  </a:tcPr>
                </a:tc>
                <a:tc>
                  <a:txBody>
                    <a:bodyPr/>
                    <a:lstStyle/>
                    <a:p>
                      <a:pPr algn="ctr"/>
                      <a:endParaRPr lang="tr-TR" sz="1400" b="1" dirty="0" smtClean="0">
                        <a:latin typeface="Arial Black" panose="020B0A04020102020204" pitchFamily="34" charset="0"/>
                      </a:endParaRPr>
                    </a:p>
                    <a:p>
                      <a:pPr algn="ctr"/>
                      <a:r>
                        <a:rPr lang="tr-TR" sz="1400" b="1" dirty="0" smtClean="0">
                          <a:latin typeface="Arial Black" panose="020B0A04020102020204" pitchFamily="34" charset="0"/>
                        </a:rPr>
                        <a:t>KADIN KURSİYER</a:t>
                      </a:r>
                      <a:endParaRPr lang="tr-TR" sz="1400" b="1" dirty="0">
                        <a:latin typeface="Arial Black" panose="020B0A04020102020204" pitchFamily="34" charset="0"/>
                      </a:endParaRPr>
                    </a:p>
                  </a:txBody>
                  <a:tcPr>
                    <a:solidFill>
                      <a:schemeClr val="bg2">
                        <a:lumMod val="90000"/>
                      </a:schemeClr>
                    </a:solidFill>
                  </a:tcPr>
                </a:tc>
                <a:tc>
                  <a:txBody>
                    <a:bodyPr/>
                    <a:lstStyle/>
                    <a:p>
                      <a:pPr algn="ctr"/>
                      <a:endParaRPr lang="tr-TR" sz="1400" b="1" dirty="0" smtClean="0">
                        <a:latin typeface="Arial Black" panose="020B0A04020102020204" pitchFamily="34" charset="0"/>
                      </a:endParaRPr>
                    </a:p>
                    <a:p>
                      <a:pPr algn="ctr"/>
                      <a:r>
                        <a:rPr lang="tr-TR" sz="1400" b="1" dirty="0" smtClean="0">
                          <a:latin typeface="Arial Black" panose="020B0A04020102020204" pitchFamily="34" charset="0"/>
                        </a:rPr>
                        <a:t>ERKEK KURSİYER</a:t>
                      </a:r>
                      <a:endParaRPr lang="tr-TR" sz="1400" b="1" dirty="0">
                        <a:latin typeface="Arial Black" panose="020B0A04020102020204" pitchFamily="34" charset="0"/>
                      </a:endParaRPr>
                    </a:p>
                  </a:txBody>
                  <a:tcPr>
                    <a:solidFill>
                      <a:schemeClr val="bg2">
                        <a:lumMod val="90000"/>
                      </a:schemeClr>
                    </a:solidFill>
                  </a:tcPr>
                </a:tc>
                <a:tc>
                  <a:txBody>
                    <a:bodyPr/>
                    <a:lstStyle/>
                    <a:p>
                      <a:pPr algn="ctr"/>
                      <a:endParaRPr lang="tr-TR" sz="1400" b="1" dirty="0" smtClean="0">
                        <a:latin typeface="Arial Black" panose="020B0A04020102020204" pitchFamily="34" charset="0"/>
                      </a:endParaRPr>
                    </a:p>
                    <a:p>
                      <a:pPr algn="ctr"/>
                      <a:r>
                        <a:rPr lang="tr-TR" sz="1400" b="1" dirty="0" smtClean="0">
                          <a:latin typeface="Arial Black" panose="020B0A04020102020204" pitchFamily="34" charset="0"/>
                        </a:rPr>
                        <a:t>TOPLAM</a:t>
                      </a:r>
                      <a:endParaRPr lang="tr-TR" sz="1400" b="1" dirty="0">
                        <a:latin typeface="Arial Black" panose="020B0A04020102020204" pitchFamily="34" charset="0"/>
                      </a:endParaRPr>
                    </a:p>
                  </a:txBody>
                  <a:tcPr>
                    <a:solidFill>
                      <a:schemeClr val="bg2">
                        <a:lumMod val="90000"/>
                      </a:schemeClr>
                    </a:solidFill>
                  </a:tcPr>
                </a:tc>
                <a:extLst>
                  <a:ext uri="{0D108BD9-81ED-4DB2-BD59-A6C34878D82A}">
                    <a16:rowId xmlns:a16="http://schemas.microsoft.com/office/drawing/2014/main" val="10000"/>
                  </a:ext>
                </a:extLst>
              </a:tr>
              <a:tr h="528174">
                <a:tc>
                  <a:txBody>
                    <a:bodyPr/>
                    <a:lstStyle/>
                    <a:p>
                      <a:pPr algn="ctr"/>
                      <a:r>
                        <a:rPr lang="tr-TR" sz="1400" b="1" dirty="0" smtClean="0">
                          <a:solidFill>
                            <a:schemeClr val="tx2"/>
                          </a:solidFill>
                          <a:latin typeface="Arial Black" panose="020B0A04020102020204" pitchFamily="34" charset="0"/>
                        </a:rPr>
                        <a:t>2017-2018</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1836</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1206</a:t>
                      </a:r>
                      <a:endParaRPr lang="tr-TR" sz="1400" b="1" dirty="0">
                        <a:solidFill>
                          <a:schemeClr val="tx2"/>
                        </a:solidFill>
                        <a:latin typeface="Arial Black" panose="020B0A04020102020204" pitchFamily="34" charset="0"/>
                      </a:endParaRPr>
                    </a:p>
                  </a:txBody>
                  <a:tcPr anchor="ctr">
                    <a:solidFill>
                      <a:schemeClr val="bg2">
                        <a:lumMod val="90000"/>
                      </a:schemeClr>
                    </a:solidFill>
                  </a:tcPr>
                </a:tc>
                <a:tc>
                  <a:txBody>
                    <a:bodyPr/>
                    <a:lstStyle/>
                    <a:p>
                      <a:pPr algn="ctr"/>
                      <a:r>
                        <a:rPr lang="tr-TR" sz="1400" b="1" dirty="0" smtClean="0">
                          <a:solidFill>
                            <a:schemeClr val="tx2"/>
                          </a:solidFill>
                          <a:latin typeface="Arial Black" panose="020B0A04020102020204" pitchFamily="34" charset="0"/>
                        </a:rPr>
                        <a:t>3042</a:t>
                      </a:r>
                      <a:endParaRPr lang="tr-TR" sz="1400" b="1" dirty="0">
                        <a:solidFill>
                          <a:schemeClr val="tx2"/>
                        </a:solidFill>
                        <a:latin typeface="Arial Black" panose="020B0A04020102020204" pitchFamily="34" charset="0"/>
                      </a:endParaRPr>
                    </a:p>
                  </a:txBody>
                  <a:tcPr anchor="ctr">
                    <a:solidFill>
                      <a:schemeClr val="bg2">
                        <a:lumMod val="90000"/>
                      </a:schemeClr>
                    </a:solidFill>
                  </a:tcPr>
                </a:tc>
                <a:extLst>
                  <a:ext uri="{0D108BD9-81ED-4DB2-BD59-A6C34878D82A}">
                    <a16:rowId xmlns:a16="http://schemas.microsoft.com/office/drawing/2014/main" val="10001"/>
                  </a:ext>
                </a:extLst>
              </a:tr>
              <a:tr h="528174">
                <a:tc>
                  <a:txBody>
                    <a:bodyPr/>
                    <a:lstStyle/>
                    <a:p>
                      <a:pPr algn="ctr"/>
                      <a:r>
                        <a:rPr lang="tr-TR" sz="1400" b="1" dirty="0" smtClean="0">
                          <a:solidFill>
                            <a:schemeClr val="tx2"/>
                          </a:solidFill>
                          <a:latin typeface="Arial Black" panose="020B0A04020102020204" pitchFamily="34" charset="0"/>
                        </a:rPr>
                        <a:t>2018-2019</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1078</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1120</a:t>
                      </a:r>
                      <a:endParaRPr lang="tr-TR" sz="1400" b="1" dirty="0">
                        <a:solidFill>
                          <a:schemeClr val="tx2"/>
                        </a:solidFill>
                        <a:latin typeface="Arial Black" panose="020B0A04020102020204" pitchFamily="34" charset="0"/>
                      </a:endParaRPr>
                    </a:p>
                  </a:txBody>
                  <a:tcPr anchor="ctr">
                    <a:noFill/>
                  </a:tcPr>
                </a:tc>
                <a:tc>
                  <a:txBody>
                    <a:bodyPr/>
                    <a:lstStyle/>
                    <a:p>
                      <a:pPr algn="ctr"/>
                      <a:r>
                        <a:rPr lang="tr-TR" sz="1400" b="1" dirty="0" smtClean="0">
                          <a:solidFill>
                            <a:schemeClr val="tx2"/>
                          </a:solidFill>
                          <a:latin typeface="Arial Black" panose="020B0A04020102020204" pitchFamily="34" charset="0"/>
                        </a:rPr>
                        <a:t>2198</a:t>
                      </a:r>
                      <a:endParaRPr lang="tr-TR" sz="1400" b="1" dirty="0">
                        <a:solidFill>
                          <a:schemeClr val="tx2"/>
                        </a:solidFill>
                        <a:latin typeface="Arial Black" panose="020B0A04020102020204" pitchFamily="34" charset="0"/>
                      </a:endParaRPr>
                    </a:p>
                  </a:txBody>
                  <a:tcPr anchor="ctr">
                    <a:noFill/>
                  </a:tcPr>
                </a:tc>
                <a:extLst>
                  <a:ext uri="{0D108BD9-81ED-4DB2-BD59-A6C34878D82A}">
                    <a16:rowId xmlns:a16="http://schemas.microsoft.com/office/drawing/2014/main" val="10002"/>
                  </a:ext>
                </a:extLst>
              </a:tr>
              <a:tr h="528174">
                <a:tc>
                  <a:txBody>
                    <a:bodyPr/>
                    <a:lstStyle/>
                    <a:p>
                      <a:pPr algn="ctr"/>
                      <a:r>
                        <a:rPr lang="tr-TR" sz="1400" b="1" dirty="0" smtClean="0">
                          <a:solidFill>
                            <a:schemeClr val="tx2"/>
                          </a:solidFill>
                          <a:latin typeface="Arial Black" panose="020B0A04020102020204" pitchFamily="34" charset="0"/>
                        </a:rPr>
                        <a:t>2019-2020</a:t>
                      </a:r>
                      <a:endParaRPr lang="tr-TR" sz="1400" b="1" dirty="0">
                        <a:solidFill>
                          <a:schemeClr val="tx2"/>
                        </a:solidFill>
                        <a:latin typeface="Arial Black" panose="020B0A04020102020204" pitchFamily="34" charset="0"/>
                      </a:endParaRPr>
                    </a:p>
                  </a:txBody>
                  <a:tcPr anchor="ctr">
                    <a:solidFill>
                      <a:schemeClr val="bg2"/>
                    </a:solidFill>
                  </a:tcPr>
                </a:tc>
                <a:tc>
                  <a:txBody>
                    <a:bodyPr/>
                    <a:lstStyle/>
                    <a:p>
                      <a:pPr algn="ctr"/>
                      <a:r>
                        <a:rPr lang="tr-TR" sz="1400" b="1" dirty="0" smtClean="0">
                          <a:solidFill>
                            <a:schemeClr val="tx2"/>
                          </a:solidFill>
                          <a:latin typeface="Arial Black" panose="020B0A04020102020204" pitchFamily="34" charset="0"/>
                        </a:rPr>
                        <a:t>720</a:t>
                      </a:r>
                      <a:endParaRPr lang="tr-TR" sz="1400" b="1" dirty="0">
                        <a:solidFill>
                          <a:schemeClr val="tx2"/>
                        </a:solidFill>
                        <a:latin typeface="Arial Black" panose="020B0A04020102020204" pitchFamily="34" charset="0"/>
                      </a:endParaRPr>
                    </a:p>
                  </a:txBody>
                  <a:tcPr anchor="ctr">
                    <a:solidFill>
                      <a:schemeClr val="bg2"/>
                    </a:solidFill>
                  </a:tcPr>
                </a:tc>
                <a:tc>
                  <a:txBody>
                    <a:bodyPr/>
                    <a:lstStyle/>
                    <a:p>
                      <a:pPr algn="ctr"/>
                      <a:r>
                        <a:rPr lang="tr-TR" sz="1400" b="1" dirty="0" smtClean="0">
                          <a:solidFill>
                            <a:schemeClr val="tx2"/>
                          </a:solidFill>
                          <a:latin typeface="Arial Black" panose="020B0A04020102020204" pitchFamily="34" charset="0"/>
                        </a:rPr>
                        <a:t>633</a:t>
                      </a:r>
                      <a:endParaRPr lang="tr-TR" sz="1400" b="1" dirty="0">
                        <a:solidFill>
                          <a:schemeClr val="tx2"/>
                        </a:solidFill>
                        <a:latin typeface="Arial Black" panose="020B0A04020102020204" pitchFamily="34" charset="0"/>
                      </a:endParaRPr>
                    </a:p>
                  </a:txBody>
                  <a:tcPr anchor="ctr">
                    <a:solidFill>
                      <a:schemeClr val="bg2"/>
                    </a:solidFill>
                  </a:tcPr>
                </a:tc>
                <a:tc>
                  <a:txBody>
                    <a:bodyPr/>
                    <a:lstStyle/>
                    <a:p>
                      <a:pPr algn="ctr"/>
                      <a:r>
                        <a:rPr lang="tr-TR" sz="1400" b="1" dirty="0" smtClean="0">
                          <a:solidFill>
                            <a:schemeClr val="tx2"/>
                          </a:solidFill>
                          <a:latin typeface="Arial Black" panose="020B0A04020102020204" pitchFamily="34" charset="0"/>
                        </a:rPr>
                        <a:t>1353</a:t>
                      </a:r>
                      <a:endParaRPr lang="tr-TR" sz="1400" b="1" dirty="0">
                        <a:solidFill>
                          <a:schemeClr val="tx2"/>
                        </a:solidFill>
                        <a:latin typeface="Arial Black" panose="020B0A04020102020204" pitchFamily="34" charset="0"/>
                      </a:endParaRPr>
                    </a:p>
                  </a:txBody>
                  <a:tcPr anchor="ctr">
                    <a:solidFill>
                      <a:schemeClr val="bg2"/>
                    </a:solidFill>
                  </a:tcPr>
                </a:tc>
                <a:extLst>
                  <a:ext uri="{0D108BD9-81ED-4DB2-BD59-A6C34878D82A}">
                    <a16:rowId xmlns:a16="http://schemas.microsoft.com/office/drawing/2014/main" val="10003"/>
                  </a:ext>
                </a:extLst>
              </a:tr>
              <a:tr h="528174">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tc>
                  <a:txBody>
                    <a:bodyPr/>
                    <a:lstStyle/>
                    <a:p>
                      <a:pPr algn="ctr"/>
                      <a:endParaRPr lang="tr-TR" sz="1400" b="1" dirty="0">
                        <a:solidFill>
                          <a:schemeClr val="tx2"/>
                        </a:solidFill>
                        <a:latin typeface="Arial Black" panose="020B0A04020102020204" pitchFamily="34" charset="0"/>
                      </a:endParaRPr>
                    </a:p>
                  </a:txBody>
                  <a:tcPr anchor="c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747576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Raptiye">
  <a:themeElements>
    <a:clrScheme name="Raptiy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Raptiye">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aptiy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1756</TotalTime>
  <Words>1759</Words>
  <Application>Microsoft Office PowerPoint</Application>
  <PresentationFormat>Ekran Gösterisi (4:3)</PresentationFormat>
  <Paragraphs>217</Paragraphs>
  <Slides>16</Slides>
  <Notes>1</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16</vt:i4>
      </vt:variant>
    </vt:vector>
  </HeadingPairs>
  <TitlesOfParts>
    <vt:vector size="26" baseType="lpstr">
      <vt:lpstr>Algerian</vt:lpstr>
      <vt:lpstr>Arial</vt:lpstr>
      <vt:lpstr>Arial Black</vt:lpstr>
      <vt:lpstr>Brush Script MT</vt:lpstr>
      <vt:lpstr>Calibri</vt:lpstr>
      <vt:lpstr>Constantia</vt:lpstr>
      <vt:lpstr>Franklin Gothic Book</vt:lpstr>
      <vt:lpstr>Rage Italic</vt:lpstr>
      <vt:lpstr>Times New Roman</vt:lpstr>
      <vt:lpstr>Raptiye</vt:lpstr>
      <vt:lpstr>    YAHYALI ŞEHİT ADEM İLKKILIÇ HALK EĞİTİMİ MERKEZİ MÜDÜRLÜĞÜ BRİFİNG DOSYASI AĞUSTOS-2023</vt:lpstr>
      <vt:lpstr>YAHYALI ŞEHİT ADEM İLKKILIÇ HALK EĞİTİMİ MERKEZİ MÜDÜRLÜĞÜ</vt:lpstr>
      <vt:lpstr>                                                                                                     I. BÖLÜM          Kurum Adı : Yahyalı Şehit Adem İlkkılıç Halk       Eğitimi Merkezi Müdürlüğü        Adresi  : Seydili Mah. Hasan Hüseyin       Arıkan Cad. No :13        e-posta     : 171030@meb.k12.tr        Telefon No  : 0 352 6113017         Fax No  :        Müdürü  : Veli TÜRKMENOĞLU  </vt:lpstr>
      <vt:lpstr>   II. BÖLÜM  a) Kurumun Tarihçesi: Halk Eğitimi Merkezi ilçemizde 1970 yılında faaliyetine başlamıştır. 1990 yılında müstakil binasına taşınmış olup halen bu binada çalışmalarına devam etmektedir. Mesleki Eğitim Merkezi 1988 yılından itibaren Halk Eğitimi Merkezi bünyesine alınmış olup 2012 yılı Haziran ayına kadar kurumumuz Mesleki Eğitim ve Halk Eğitimi çalışmalarını bir arada yürütmüştür. Milli Eğitim Bakanlığının 15/06/2012 tarihli yazısıyla Mesleki Eğitim Merkezi, Hasan Hüseyin Arıkan MTAL bünyesine nakledilmiştir.    b) Kuruma Özel Bir İsim Verilmişse Veriliş Amacı: Yahyalılı hemşehrimiz olan Komiser Yardımcısı Şehit Adem İlkkılıç’ın ismi Kayseri İl Milli Eğitim Müdürlüğünün 18/12/2018 tarih ve 31830313-105.05-E.24442924 sayılı yazıları ile merkezimize verilmiştir.  c) Kurumun Özellikleri: Örgün eğitim sistemine hiç girmemiş ya da herhangi bir kademesinde bulunan veya bu kademelerden çıkmış bireylere; gerekli bilgi, beceri ve davranışlar kazandırmak için örgün eğitimin yanında veya dışında, onların; ilgi, istek ve yetenekleri doğrultusunda ekonomik, toplumsal ve kültürel gelişmelerini sağlayıcı nitelikte, çeşitli süre ve düzeyler de yaşam boyu yapılan eğitim, üretim, rehberlik ve uygulama etkinlikleri merkezimizin kuruluş amacına yönelik yaptığı çalışmalardır. Ayrıca merkezimizde Açık öğretimin iş ve işlemleri yürütülmektedir.1988 yılından itibaren bünyesinde, Çıraklık Eğitim Merkezi şimdiki adıyla Mesleki Eğitim Merkezi faaliyet göstermiştir. Bu bağlamda merkezimizde ilköğretim mezunu okula gitmeyen gençlere 2012 Haziran ayına kadar çeşitli mesleklerde çıraklık eğitimi düzenlenmiş ve bu eğitimi tamamlayan öğrencilere kalfalık belgesi, kalfalık eğitimini tamamlayanlara da ustalık belgesi verilmiştir. </vt:lpstr>
      <vt:lpstr>         III. BÖLÜM  Kurumun Fiziki Durumu:  a)Binanın Özellikleri: Binamız 416 metrekare olup,  Doğalgaz kalorifer sistemi ile ısınmaktadır. Binanın su ve kanalizasyon sistemi şebekeye bağlı olup harici bir su deposu bulunmamaktadır. b) Derslik Sayısı ve Yeterliliği: Müstakil binamızda eğitime hazır 10 adet sınıf bulunmaktadır. Derslik bakımından binamız Halk Eğitimin ihtiyaçlarını karşılamaktadır.  c) Laboratuarlar: Binamıza 2008 yılında Ulaştırma Bakanlığı tarafından 1 adet Bilgisayar Laboratuarı kurulmuştur. Laboratuarda 20+1 bilgisayar, projeksiyon makinesi, yazıcı ve tarayıcı bulunmaktadır. d) Kurumun Kitaplığı: Kurumumuzda özel bir kütüphane bulunmamakla birlikte sınıflarımızın birine mini bir kütüphane düzenlenmiştir. e) Atölye ve Özel Derslik Durumu: Binamızda atölye bulunmamakla birlikte, kursun durumuna göre dersliklerde düzenlemeler yapılmaktadır. f) Depo, Ambar ve Arşiv: Zemin katta Açık Lise Kitaplarının bulunduğu 1 adet depo ve ikinci katta yer alan 1 adet arşiv odası bulunmaktadır. g) Spor Salonu: Yok h) Diğer Sosyal Faaliyetler İçin Ayrılmış Yerler: Konferans ve seminerlerde kullanılmak üzere 100 kişilik Çok Amaçlı Solunumuz bulunmaktadır. j) Bahçenin Alanı, Ağaçlandırılması ve Korunması: Kurumumuzda 1 metrelik ihata duvarı ile çevrilmiş 408 m² lik bahçe bulunmaktadır. Bahçenin tamamı ağaçlandırılmıştır. Ön ve arka bahçeler ile koridorları gözetleyen kameralar bulunmaktadır. </vt:lpstr>
      <vt:lpstr>PowerPoint Sunusu</vt:lpstr>
      <vt:lpstr>PowerPoint Sunusu</vt:lpstr>
      <vt:lpstr>                                                          V. BÖLÜM      a)   Son Üç   Yıla Ait Açılan Kurslarla İlgili İstatistikî Bilgiler:   </vt:lpstr>
      <vt:lpstr>b)  Son Üç Yıla Ait Açılan Kurslara Katılan Kursiyerlerle İlgili İstatistiki        Bilgiler    </vt:lpstr>
      <vt:lpstr>PowerPoint Sunusu</vt:lpstr>
      <vt:lpstr>       VI. BÖLÜM</vt:lpstr>
      <vt:lpstr>         VII. BÖLÜM</vt:lpstr>
      <vt:lpstr>VIII. BÖLÜM    a) Kurslar Dışında Düzenlenen Bilgilendirme, Seminer Gibi Faaliyetlerin Son Üç             Yıla Ait İstatistiki Bilgiler:</vt:lpstr>
      <vt:lpstr>  b) 2019-2020 Yılında Kurumumuzda Yapılan Faaliyetler:</vt:lpstr>
      <vt:lpstr>                                IX. BÖLÜM         Kurumun Sorunları          a) Kurum Binası İle İlgili Sorunlar :          b) Öğretmen ve Yönetici Durumu İle İlgili Sorunlar:         Halk Eğitimi Merkezimizde halen 1 Müdür, 2 Müdür Yardımcısı görev yapmaktadır. Kurumumuzda tam gün tam yıl eğitim uygulaması yapılmasından dolayı Milli Eğitim Bakanlığının norm kadro yönetmeliğine göre ilave bir müdür yardımcısı normu için onay yazısı yazılmıştır.         Kurslarda görev alacak Öğretmen ve Usta Öğretici sıkıntısı da yaşanmaktadır. Kadrolu öğretmen sayımızın yetersiz olması nedeniyle birçok alanda kurs açılamamaktadır. Okullardan görevlendirilen öğretmenlere de haftada 10 saate kadar görev verilebildiği için eğitim süresi uzun olan kursların açılması zorlaşmaktadır. Ayrıca ekders ücretinin yetersiz olması nedeniyle Usta Öğretici temininde de sorunlar vardır.         c) Diğer Personel Sayısı İle İlgili Sorunlar:         Kadrolu hizmetlimiz bulunmadığı için binanın temizliği hususunda sıkıntı yaşanmaktadır.         d) Kursiyerler İle İlgili Sorunlar:         Kursiyerler ile ilgili en önemli sorun devam problemidir. Modüler sisteme geçilmesiyle birlikte Beceri Geliştirme alanlarında açılan kursların süresinin uzaması kursiyerlerin devamı konusunda sıkıntı oluşturmaktadır. Ayrıca Okuma Yazma kurslarında okuma yazma bilmeyen nüfusun yaş ortalamasının yüksek olması bu tür kurslara yönelik ilgiyi azaltmaktadır. </vt:lpstr>
      <vt:lpstr>X. BÖLÜM          e) Kurumun Kendi İmkânlarıyla Çözülemeyen Sorunları ve Çözümü İçin Öneriler:          Binamızda engelli rampası bulunduğundan engelli vatandaşlarımız binamıza girebilmekte ancak üst katlardaki dersliklere ulaşımları oldukça güç olmaktadır. Bu özellikteki vatandaşlarımızı üst katlara taşımak için asansör sistemi kurulması gerekmektedir.           f) Çözümler Konusunda Varsa Üst Makamlara Yapılan Öneriler ve Alınan Cevaplar: Engelli vatandaşlarımız için lavabolarımız uygun hale getirilmiş, binaya girişlerini kolaylaştırmak için engelli rampası yapılmış olup, asansör konusunda ilgili birimlere taleplerimiz iletilmiştir.                                                                Ağustos -2023                                                             Veli TÜRKMENOĞLU                                                          Şehit Adem İlkkılıç Halk Eğitimi Merkezi Müdürü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notebook</dc:creator>
  <cp:lastModifiedBy>HEM_MD</cp:lastModifiedBy>
  <cp:revision>290</cp:revision>
  <cp:lastPrinted>2020-07-20T08:28:59Z</cp:lastPrinted>
  <dcterms:created xsi:type="dcterms:W3CDTF">2014-10-15T19:39:36Z</dcterms:created>
  <dcterms:modified xsi:type="dcterms:W3CDTF">2023-10-25T08:45:08Z</dcterms:modified>
</cp:coreProperties>
</file>